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56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61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62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63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00b0f0"/>
            </a:gs>
            <a:gs pos="100000">
              <a:srgbClr val="e5bbb1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tangle 8"/>
          <p:cNvSpPr/>
          <p:nvPr/>
        </p:nvSpPr>
        <p:spPr>
          <a:xfrm>
            <a:off x="152280" y="1635120"/>
            <a:ext cx="8831160" cy="50446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Rectangle 7"/>
          <p:cNvSpPr/>
          <p:nvPr/>
        </p:nvSpPr>
        <p:spPr>
          <a:xfrm>
            <a:off x="152280" y="152280"/>
            <a:ext cx="8813160" cy="1345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Rectangle 6"/>
          <p:cNvSpPr/>
          <p:nvPr/>
        </p:nvSpPr>
        <p:spPr>
          <a:xfrm>
            <a:off x="7010280" y="152280"/>
            <a:ext cx="1980360" cy="655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Rectangle 7"/>
          <p:cNvSpPr/>
          <p:nvPr/>
        </p:nvSpPr>
        <p:spPr>
          <a:xfrm>
            <a:off x="152280" y="154080"/>
            <a:ext cx="6705000" cy="65523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80880" y="355680"/>
            <a:ext cx="8380440" cy="105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it-IT" sz="1800" spc="-1" strike="noStrike">
                <a:latin typeface="Arial"/>
              </a:rPr>
              <a:t>Fai clic per modificare il formato del testo del titolo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Fai clic per modificare il formato del testo della struttura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Secondo livello struttura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Terzo livello struttura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Quarto livello struttura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Quinto livello struttura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Sesto livello struttura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Settimo livello struttura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00b0f0"/>
            </a:gs>
            <a:gs pos="100000">
              <a:srgbClr val="e5bbb1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8"/>
          <p:cNvSpPr/>
          <p:nvPr/>
        </p:nvSpPr>
        <p:spPr>
          <a:xfrm>
            <a:off x="152280" y="1635120"/>
            <a:ext cx="8831160" cy="50446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Rectangle 7"/>
          <p:cNvSpPr/>
          <p:nvPr/>
        </p:nvSpPr>
        <p:spPr>
          <a:xfrm>
            <a:off x="152280" y="152280"/>
            <a:ext cx="8813160" cy="1345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it-IT" sz="4400" spc="-1" strike="noStrike">
                <a:latin typeface="Arial"/>
              </a:rPr>
              <a:t>Fai clic per modificare il formato del testo del titolo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Fai clic per modificare il formato del testo della struttura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Secondo livello struttura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Terzo livello struttura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Quarto livello struttura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Quinto livello struttura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Sesto livello struttura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Settimo livello struttura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00b0f0"/>
            </a:gs>
            <a:gs pos="100000">
              <a:srgbClr val="e5bbb1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"/>
          <p:cNvSpPr/>
          <p:nvPr/>
        </p:nvSpPr>
        <p:spPr>
          <a:xfrm>
            <a:off x="152280" y="1635120"/>
            <a:ext cx="8831160" cy="50446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3" name="Rectangle 7"/>
          <p:cNvSpPr/>
          <p:nvPr/>
        </p:nvSpPr>
        <p:spPr>
          <a:xfrm>
            <a:off x="152280" y="152280"/>
            <a:ext cx="8813160" cy="1345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4" name="Rectangle 6"/>
          <p:cNvSpPr/>
          <p:nvPr/>
        </p:nvSpPr>
        <p:spPr>
          <a:xfrm>
            <a:off x="7010280" y="152280"/>
            <a:ext cx="1980360" cy="6555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5" name="Rectangle 7"/>
          <p:cNvSpPr/>
          <p:nvPr/>
        </p:nvSpPr>
        <p:spPr>
          <a:xfrm>
            <a:off x="152280" y="154080"/>
            <a:ext cx="6705000" cy="65523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it-IT" sz="4400" spc="-1" strike="noStrike">
                <a:latin typeface="Arial"/>
              </a:rPr>
              <a:t>Fai clic per modificare il formato del testo del titolo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Fai clic per modificare il formato del testo della struttura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Secondo livello struttura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Terzo livello struttura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Quarto livello struttura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Quinto livello struttura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Sesto livello struttura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Settimo livello struttura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00b0f0"/>
            </a:gs>
            <a:gs pos="100000">
              <a:srgbClr val="e5bbb1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 8"/>
          <p:cNvSpPr/>
          <p:nvPr/>
        </p:nvSpPr>
        <p:spPr>
          <a:xfrm>
            <a:off x="152280" y="1635120"/>
            <a:ext cx="8831160" cy="50446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5" name="Rectangle 7"/>
          <p:cNvSpPr/>
          <p:nvPr/>
        </p:nvSpPr>
        <p:spPr>
          <a:xfrm>
            <a:off x="152280" y="152280"/>
            <a:ext cx="8813160" cy="1345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380880" y="355680"/>
            <a:ext cx="8380440" cy="105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it-IT" sz="1800" spc="-1" strike="noStrike">
                <a:latin typeface="Arial"/>
              </a:rPr>
              <a:t>Fai clic per modificare il formato del testo del titolo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Fai clic per modificare il formato del testo della struttura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Secondo livello struttura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Terzo livello struttura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Quarto livello struttura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Quinto livello struttura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Sesto livello struttura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Settimo livello struttura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hyperlink" Target="https://checkpoint.istruzioneer.it/checkpoint/index.php?r=site/contact" TargetMode="External"/><Relationship Id="rId2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s://checkpoint.istruzioneer.it/checkpoint/index.php" TargetMode="External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subTitle"/>
          </p:nvPr>
        </p:nvSpPr>
        <p:spPr>
          <a:xfrm>
            <a:off x="7010280" y="2053080"/>
            <a:ext cx="1980360" cy="182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 fontScale="88000"/>
          </a:bodyPr>
          <a:p>
            <a:pPr algn="r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r>
              <a:rPr b="0" lang="it-IT" sz="1900" spc="145" strike="noStrike">
                <a:solidFill>
                  <a:srgbClr val="ffffff"/>
                </a:solidFill>
                <a:latin typeface="Franklin Gothic Medium"/>
              </a:rPr>
              <a:t>                               </a:t>
            </a:r>
            <a:r>
              <a:rPr b="0" lang="it-IT" sz="1900" spc="145" strike="noStrike">
                <a:solidFill>
                  <a:srgbClr val="ffffff"/>
                </a:solidFill>
                <a:latin typeface="Franklin Gothic Medium"/>
              </a:rPr>
              <a:t>as. 2021/2022</a:t>
            </a:r>
            <a:endParaRPr b="0" lang="it-IT" sz="19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endParaRPr b="0" lang="it-IT" sz="19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it-IT" sz="1800" spc="145" strike="noStrike">
                <a:solidFill>
                  <a:srgbClr val="ffffff"/>
                </a:solidFill>
                <a:latin typeface="Franklin Gothic Medium"/>
              </a:rPr>
              <a:t>UFFICIO XI</a:t>
            </a:r>
            <a:endParaRPr b="0" lang="it-IT" sz="18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it-IT" sz="1800" spc="145" strike="noStrike">
                <a:solidFill>
                  <a:srgbClr val="ffffff"/>
                </a:solidFill>
                <a:latin typeface="Franklin Gothic Medium"/>
              </a:rPr>
              <a:t>Ambito Territoriale di Reggio Emilia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title"/>
          </p:nvPr>
        </p:nvSpPr>
        <p:spPr>
          <a:xfrm>
            <a:off x="457200" y="2053080"/>
            <a:ext cx="6323760" cy="182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/>
          </a:bodyPr>
          <a:p>
            <a:pPr algn="r">
              <a:lnSpc>
                <a:spcPct val="100000"/>
              </a:lnSpc>
              <a:buNone/>
            </a:pPr>
            <a:r>
              <a:rPr b="0" lang="it-IT" sz="4200" spc="145" strike="noStrike" cap="all">
                <a:solidFill>
                  <a:srgbClr val="ffffff"/>
                </a:solidFill>
                <a:latin typeface="Franklin Gothic Medium"/>
              </a:rPr>
              <a:t>I laboratori formativi</a:t>
            </a:r>
            <a:endParaRPr b="0" lang="it-IT" sz="4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" descr=""/>
          <p:cNvPicPr/>
          <p:nvPr/>
        </p:nvPicPr>
        <p:blipFill>
          <a:blip r:embed="rId1"/>
          <a:stretch/>
        </p:blipFill>
        <p:spPr>
          <a:xfrm>
            <a:off x="1188000" y="1700640"/>
            <a:ext cx="6840000" cy="4673880"/>
          </a:xfrm>
          <a:prstGeom prst="rect">
            <a:avLst/>
          </a:prstGeom>
          <a:ln w="0">
            <a:noFill/>
          </a:ln>
        </p:spPr>
      </p:pic>
      <p:sp>
        <p:nvSpPr>
          <p:cNvPr id="197" name="PlaceHolder 1"/>
          <p:cNvSpPr>
            <a:spLocks noGrp="1"/>
          </p:cNvSpPr>
          <p:nvPr>
            <p:ph type="ftr"/>
          </p:nvPr>
        </p:nvSpPr>
        <p:spPr>
          <a:xfrm>
            <a:off x="3048120" y="6356520"/>
            <a:ext cx="3351960" cy="27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it-IT" sz="1100" spc="-1" strike="noStrike">
                <a:solidFill>
                  <a:srgbClr val="534949"/>
                </a:solidFill>
                <a:latin typeface="Franklin Gothic Medium"/>
              </a:rPr>
              <a:t>Ufficio XI - Ambito territoriale di Reggio Emilia</a:t>
            </a:r>
            <a:endParaRPr b="0" lang="it-IT" sz="1100" spc="-1" strike="noStrike">
              <a:latin typeface="Times New Roman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 type="title"/>
          </p:nvPr>
        </p:nvSpPr>
        <p:spPr>
          <a:xfrm>
            <a:off x="380880" y="355680"/>
            <a:ext cx="8380440" cy="1053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it-IT" sz="3200" spc="197" strike="noStrike" cap="all">
                <a:solidFill>
                  <a:srgbClr val="ffffff"/>
                </a:solidFill>
                <a:latin typeface="Franklin Gothic Medium"/>
              </a:rPr>
              <a:t>SPUNTARE I MODULI DESIDERATI</a:t>
            </a:r>
            <a:endParaRPr b="0" lang="it-IT" sz="3200" spc="-1" strike="noStrike">
              <a:latin typeface="Arial"/>
            </a:endParaRPr>
          </a:p>
        </p:txBody>
      </p:sp>
      <p:sp>
        <p:nvSpPr>
          <p:cNvPr id="199" name="Freccia in giù 8"/>
          <p:cNvSpPr/>
          <p:nvPr/>
        </p:nvSpPr>
        <p:spPr>
          <a:xfrm rot="4672200">
            <a:off x="3615120" y="2958480"/>
            <a:ext cx="215280" cy="54612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66951"/>
          </a:solidFill>
          <a:ln>
            <a:solidFill>
              <a:srgbClr val="924d3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/>
          </p:nvPr>
        </p:nvSpPr>
        <p:spPr>
          <a:xfrm>
            <a:off x="395640" y="2133000"/>
            <a:ext cx="8407080" cy="3581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274320" indent="-228600" algn="just">
              <a:lnSpc>
                <a:spcPct val="100000"/>
              </a:lnSpc>
              <a:spcBef>
                <a:spcPts val="439"/>
              </a:spcBef>
              <a:buClr>
                <a:srgbClr val="c66951"/>
              </a:buClr>
              <a:buFont typeface="Wingdings 2" charset="2"/>
              <a:buChar char=""/>
            </a:pPr>
            <a:r>
              <a:rPr b="0" lang="it-IT" sz="2200" spc="145" strike="noStrike">
                <a:solidFill>
                  <a:srgbClr val="534949"/>
                </a:solidFill>
                <a:latin typeface="Franklin Gothic Medium"/>
              </a:rPr>
              <a:t>I laboratori sono a numero chiuso di 40 posti;</a:t>
            </a:r>
            <a:endParaRPr b="0" lang="it-IT" sz="2200" spc="-1" strike="noStrike">
              <a:latin typeface="Arial"/>
            </a:endParaRPr>
          </a:p>
          <a:p>
            <a:pPr marL="274320" indent="-228600" algn="just">
              <a:lnSpc>
                <a:spcPct val="100000"/>
              </a:lnSpc>
              <a:spcBef>
                <a:spcPts val="439"/>
              </a:spcBef>
              <a:buClr>
                <a:srgbClr val="c66951"/>
              </a:buClr>
              <a:buFont typeface="Wingdings 2" charset="2"/>
              <a:buChar char=""/>
            </a:pPr>
            <a:r>
              <a:rPr b="0" lang="it-IT" sz="2200" spc="145" strike="noStrike">
                <a:solidFill>
                  <a:srgbClr val="534949"/>
                </a:solidFill>
                <a:latin typeface="Franklin Gothic Medium"/>
              </a:rPr>
              <a:t>Raggiunto il numero massimo di iscritti, il laboratorio non sarà più prenotabile;</a:t>
            </a:r>
            <a:endParaRPr b="0" lang="it-IT" sz="2200" spc="-1" strike="noStrike">
              <a:latin typeface="Arial"/>
            </a:endParaRPr>
          </a:p>
          <a:p>
            <a:pPr marL="274320" indent="-228600" algn="just">
              <a:lnSpc>
                <a:spcPct val="100000"/>
              </a:lnSpc>
              <a:spcBef>
                <a:spcPts val="439"/>
              </a:spcBef>
              <a:buClr>
                <a:srgbClr val="c66951"/>
              </a:buClr>
              <a:buFont typeface="Wingdings 2" charset="2"/>
              <a:buChar char=""/>
            </a:pPr>
            <a:r>
              <a:rPr b="0" lang="it-IT" sz="2200" spc="145" strike="noStrike">
                <a:solidFill>
                  <a:srgbClr val="534949"/>
                </a:solidFill>
                <a:latin typeface="Franklin Gothic Medium"/>
              </a:rPr>
              <a:t>A destra di ogni laboratorio è possibile verificare se è disponibile, in quanto è indicato quante prenotazioni siano state effettuate su quelle disponibili;</a:t>
            </a:r>
            <a:endParaRPr b="0" lang="it-IT" sz="2200" spc="-1" strike="noStrike">
              <a:latin typeface="Arial"/>
            </a:endParaRPr>
          </a:p>
          <a:p>
            <a:pPr marL="274320" indent="-228600" algn="just">
              <a:lnSpc>
                <a:spcPct val="100000"/>
              </a:lnSpc>
              <a:spcBef>
                <a:spcPts val="439"/>
              </a:spcBef>
              <a:buClr>
                <a:srgbClr val="c66951"/>
              </a:buClr>
              <a:buFont typeface="Wingdings 2" charset="2"/>
              <a:buChar char=""/>
            </a:pPr>
            <a:r>
              <a:rPr b="0" lang="it-IT" sz="2200" spc="145" strike="noStrike">
                <a:solidFill>
                  <a:srgbClr val="534949"/>
                </a:solidFill>
                <a:latin typeface="Franklin Gothic Medium"/>
              </a:rPr>
              <a:t>I laboratori che hanno esaurito la disponibilità non sono più selezionabili. </a:t>
            </a:r>
            <a:endParaRPr b="0" lang="it-IT" sz="22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  <a:buNone/>
            </a:pPr>
            <a:endParaRPr b="0" lang="it-IT" sz="2200" spc="-1" strike="noStrike">
              <a:latin typeface="Arial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 type="ftr"/>
          </p:nvPr>
        </p:nvSpPr>
        <p:spPr>
          <a:xfrm>
            <a:off x="3048120" y="6356520"/>
            <a:ext cx="3351960" cy="27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it-IT" sz="1100" spc="-1" strike="noStrike">
                <a:solidFill>
                  <a:srgbClr val="534949"/>
                </a:solidFill>
                <a:latin typeface="Franklin Gothic Medium"/>
              </a:rPr>
              <a:t>Ufficio XI - Ambito territoriale di Reggio Emilia</a:t>
            </a:r>
            <a:endParaRPr b="0" lang="it-IT" sz="1100" spc="-1" strike="noStrike">
              <a:latin typeface="Times New Roman"/>
            </a:endParaRPr>
          </a:p>
        </p:txBody>
      </p:sp>
      <p:sp>
        <p:nvSpPr>
          <p:cNvPr id="202" name="PlaceHolder 3"/>
          <p:cNvSpPr>
            <a:spLocks noGrp="1"/>
          </p:cNvSpPr>
          <p:nvPr>
            <p:ph type="title"/>
          </p:nvPr>
        </p:nvSpPr>
        <p:spPr>
          <a:xfrm>
            <a:off x="457200" y="346680"/>
            <a:ext cx="8228880" cy="777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it-IT" sz="3600" spc="197" strike="noStrike" cap="all">
                <a:solidFill>
                  <a:srgbClr val="e0e3d5"/>
                </a:solidFill>
                <a:latin typeface="Franklin Gothic Medium"/>
              </a:rPr>
              <a:t>C’è ancora posto?</a:t>
            </a:r>
            <a:endParaRPr b="0" lang="it-IT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" name="Picture 2" descr=""/>
          <p:cNvPicPr/>
          <p:nvPr/>
        </p:nvPicPr>
        <p:blipFill>
          <a:blip r:embed="rId1"/>
          <a:stretch/>
        </p:blipFill>
        <p:spPr>
          <a:xfrm>
            <a:off x="251640" y="4402080"/>
            <a:ext cx="8568360" cy="1762560"/>
          </a:xfrm>
          <a:prstGeom prst="rect">
            <a:avLst/>
          </a:prstGeom>
          <a:ln w="0">
            <a:noFill/>
          </a:ln>
        </p:spPr>
      </p:pic>
      <p:sp>
        <p:nvSpPr>
          <p:cNvPr id="204" name="PlaceHolder 1"/>
          <p:cNvSpPr>
            <a:spLocks noGrp="1"/>
          </p:cNvSpPr>
          <p:nvPr>
            <p:ph/>
          </p:nvPr>
        </p:nvSpPr>
        <p:spPr>
          <a:xfrm>
            <a:off x="342720" y="1845000"/>
            <a:ext cx="8407080" cy="251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algn="ctr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it-IT" sz="2800" spc="145" strike="noStrike">
                <a:solidFill>
                  <a:srgbClr val="655450"/>
                </a:solidFill>
                <a:latin typeface="Franklin Gothic Medium"/>
              </a:rPr>
              <a:t>Dopo aver selezionato i laboratori, </a:t>
            </a:r>
            <a:br/>
            <a:r>
              <a:rPr b="0" lang="it-IT" sz="2800" spc="145" strike="noStrike">
                <a:solidFill>
                  <a:srgbClr val="655450"/>
                </a:solidFill>
                <a:latin typeface="Franklin Gothic Medium"/>
              </a:rPr>
              <a:t>è necessario cliccare su </a:t>
            </a:r>
            <a:br/>
            <a:r>
              <a:rPr b="0" lang="it-IT" sz="2800" spc="145" strike="noStrike">
                <a:solidFill>
                  <a:srgbClr val="9e4934"/>
                </a:solidFill>
                <a:latin typeface="Franklin Gothic Medium"/>
              </a:rPr>
              <a:t>“VALIDA QUESTI DATI”</a:t>
            </a:r>
            <a:br/>
            <a:br/>
            <a:r>
              <a:rPr b="0" lang="it-IT" sz="1800" spc="145" strike="noStrike">
                <a:solidFill>
                  <a:srgbClr val="9e4934"/>
                </a:solidFill>
                <a:latin typeface="Franklin Gothic Medium"/>
              </a:rPr>
              <a:t>ricordarsi di validare di nuovo ENTRO I 30 MINUTI, </a:t>
            </a:r>
            <a:br/>
            <a:r>
              <a:rPr b="0" lang="it-IT" sz="1800" spc="145" strike="noStrike">
                <a:solidFill>
                  <a:srgbClr val="9e4934"/>
                </a:solidFill>
                <a:latin typeface="Franklin Gothic Medium"/>
              </a:rPr>
              <a:t>ALTRIMENTI SI PERDERANNO LE PRENOTAZIONI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05" name="PlaceHolder 2"/>
          <p:cNvSpPr>
            <a:spLocks noGrp="1"/>
          </p:cNvSpPr>
          <p:nvPr>
            <p:ph type="ftr"/>
          </p:nvPr>
        </p:nvSpPr>
        <p:spPr>
          <a:xfrm>
            <a:off x="3048120" y="6356520"/>
            <a:ext cx="3351960" cy="27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it-IT" sz="1100" spc="-1" strike="noStrike">
                <a:solidFill>
                  <a:srgbClr val="534949"/>
                </a:solidFill>
                <a:latin typeface="Franklin Gothic Medium"/>
              </a:rPr>
              <a:t>Ufficio XI - Ambito territoriale di Reggio Emilia</a:t>
            </a:r>
            <a:endParaRPr b="0" lang="it-IT" sz="1100" spc="-1" strike="noStrike">
              <a:latin typeface="Times New Roman"/>
            </a:endParaRPr>
          </a:p>
        </p:txBody>
      </p:sp>
      <p:sp>
        <p:nvSpPr>
          <p:cNvPr id="206" name="PlaceHolder 3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849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it-IT" sz="3200" spc="197" strike="noStrike" cap="all">
                <a:solidFill>
                  <a:srgbClr val="e0e3d5"/>
                </a:solidFill>
                <a:latin typeface="Franklin Gothic Medium"/>
              </a:rPr>
              <a:t>Validazione DELL’ISCRIZIONE</a:t>
            </a:r>
            <a:endParaRPr b="0" lang="it-IT" sz="3200" spc="-1" strike="noStrike">
              <a:latin typeface="Arial"/>
            </a:endParaRPr>
          </a:p>
        </p:txBody>
      </p:sp>
      <p:sp>
        <p:nvSpPr>
          <p:cNvPr id="207" name="Freccia in giù 6"/>
          <p:cNvSpPr/>
          <p:nvPr/>
        </p:nvSpPr>
        <p:spPr>
          <a:xfrm rot="4672200">
            <a:off x="4390560" y="5512680"/>
            <a:ext cx="215280" cy="54612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66951"/>
          </a:solidFill>
          <a:ln>
            <a:solidFill>
              <a:srgbClr val="924d3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8" name=""/>
          <p:cNvSpPr/>
          <p:nvPr/>
        </p:nvSpPr>
        <p:spPr>
          <a:xfrm>
            <a:off x="540000" y="4402080"/>
            <a:ext cx="2339640" cy="1357560"/>
          </a:xfrm>
          <a:prstGeom prst="rect">
            <a:avLst/>
          </a:prstGeom>
          <a:solidFill>
            <a:srgbClr val="dee6ef"/>
          </a:solidFill>
          <a:ln w="0">
            <a:solidFill>
              <a:srgbClr val="b4c7dc"/>
            </a:solidFill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" name="Segnaposto contenuto 4" descr="VALIDAZIONE.png"/>
          <p:cNvPicPr/>
          <p:nvPr/>
        </p:nvPicPr>
        <p:blipFill>
          <a:blip r:embed="rId1"/>
          <a:stretch/>
        </p:blipFill>
        <p:spPr>
          <a:xfrm>
            <a:off x="380880" y="1915920"/>
            <a:ext cx="8406720" cy="4012920"/>
          </a:xfrm>
          <a:prstGeom prst="rect">
            <a:avLst/>
          </a:prstGeom>
          <a:ln w="0">
            <a:noFill/>
          </a:ln>
        </p:spPr>
      </p:pic>
      <p:sp>
        <p:nvSpPr>
          <p:cNvPr id="210" name="PlaceHolder 1"/>
          <p:cNvSpPr>
            <a:spLocks noGrp="1"/>
          </p:cNvSpPr>
          <p:nvPr>
            <p:ph type="ftr"/>
          </p:nvPr>
        </p:nvSpPr>
        <p:spPr>
          <a:xfrm>
            <a:off x="3048120" y="6356520"/>
            <a:ext cx="3351960" cy="27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it-IT" sz="1100" spc="-1" strike="noStrike">
                <a:solidFill>
                  <a:srgbClr val="534949"/>
                </a:solidFill>
                <a:latin typeface="Franklin Gothic Medium"/>
              </a:rPr>
              <a:t>Ufficio XI - Ambito territoriale di Reggio Emilia</a:t>
            </a:r>
            <a:endParaRPr b="0" lang="it-IT" sz="1100" spc="-1" strike="noStrike">
              <a:latin typeface="Times New Roman"/>
            </a:endParaRPr>
          </a:p>
        </p:txBody>
      </p:sp>
      <p:sp>
        <p:nvSpPr>
          <p:cNvPr id="211" name="PlaceHolder 2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777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it-IT" sz="3200" spc="197" strike="noStrike" cap="all">
                <a:solidFill>
                  <a:srgbClr val="e0e3d5"/>
                </a:solidFill>
                <a:latin typeface="Franklin Gothic Medium"/>
              </a:rPr>
              <a:t>messaggio di conferma</a:t>
            </a:r>
            <a:endParaRPr b="0" lang="it-IT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/>
          </p:nvPr>
        </p:nvSpPr>
        <p:spPr>
          <a:xfrm>
            <a:off x="380880" y="1719000"/>
            <a:ext cx="8407080" cy="4406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it-IT" sz="1800" spc="145" strike="noStrike">
                <a:solidFill>
                  <a:srgbClr val="655450"/>
                </a:solidFill>
                <a:latin typeface="Franklin Gothic Medium"/>
              </a:rPr>
              <a:t>Cliccare nuovamente su «MODULI COMPILABILI» </a:t>
            </a:r>
            <a:br/>
            <a:r>
              <a:rPr b="0" lang="it-IT" sz="1800" spc="145" strike="noStrike">
                <a:solidFill>
                  <a:srgbClr val="655450"/>
                </a:solidFill>
                <a:latin typeface="Franklin Gothic Medium"/>
              </a:rPr>
              <a:t>Si visualizzeranno, a sinistra del titolo del modulo, questi elementi:</a:t>
            </a:r>
            <a:endParaRPr b="0" lang="it-IT" sz="1800" spc="-1" strike="noStrike">
              <a:latin typeface="Arial"/>
            </a:endParaRPr>
          </a:p>
          <a:p>
            <a:pPr marL="274320" indent="-228600">
              <a:lnSpc>
                <a:spcPct val="100000"/>
              </a:lnSpc>
              <a:spcBef>
                <a:spcPts val="360"/>
              </a:spcBef>
              <a:buClr>
                <a:srgbClr val="c66951"/>
              </a:buClr>
              <a:buFont typeface="Wingdings 2" charset="2"/>
              <a:buChar char=""/>
              <a:tabLst>
                <a:tab algn="l" pos="0"/>
              </a:tabLst>
            </a:pPr>
            <a:r>
              <a:rPr b="0" lang="it-IT" sz="1800" spc="145" strike="noStrike">
                <a:solidFill>
                  <a:srgbClr val="655450"/>
                </a:solidFill>
                <a:latin typeface="Franklin Gothic Medium"/>
              </a:rPr>
              <a:t>Una bandierina VERDE che conferma l’avvenuta validazione </a:t>
            </a:r>
            <a:endParaRPr b="0" lang="it-IT" sz="1800" spc="-1" strike="noStrike">
              <a:latin typeface="Arial"/>
            </a:endParaRPr>
          </a:p>
          <a:p>
            <a:pPr marL="274320" indent="-228600">
              <a:lnSpc>
                <a:spcPct val="100000"/>
              </a:lnSpc>
              <a:spcBef>
                <a:spcPts val="360"/>
              </a:spcBef>
              <a:buClr>
                <a:srgbClr val="c66951"/>
              </a:buClr>
              <a:buFont typeface="Wingdings 2" charset="2"/>
              <a:buChar char=""/>
              <a:tabLst>
                <a:tab algn="l" pos="0"/>
              </a:tabLst>
            </a:pPr>
            <a:r>
              <a:rPr b="0" lang="it-IT" sz="1800" spc="145" strike="noStrike">
                <a:solidFill>
                  <a:srgbClr val="655450"/>
                </a:solidFill>
                <a:latin typeface="Franklin Gothic Medium"/>
              </a:rPr>
              <a:t>Se la bandierina è gialla, il modulo non è stato compilato oppure è stato compilato ma NON validato</a:t>
            </a:r>
            <a:endParaRPr b="0" lang="it-IT" sz="1800" spc="-1" strike="noStrike">
              <a:latin typeface="Arial"/>
            </a:endParaRPr>
          </a:p>
          <a:p>
            <a:pPr marL="274320" indent="-228600">
              <a:lnSpc>
                <a:spcPct val="100000"/>
              </a:lnSpc>
              <a:spcBef>
                <a:spcPts val="360"/>
              </a:spcBef>
              <a:buClr>
                <a:srgbClr val="c66951"/>
              </a:buClr>
              <a:buFont typeface="Wingdings 2" charset="2"/>
              <a:buChar char=""/>
              <a:tabLst>
                <a:tab algn="l" pos="0"/>
              </a:tabLst>
            </a:pPr>
            <a:r>
              <a:rPr b="0" lang="it-IT" sz="1800" spc="145" strike="noStrike">
                <a:solidFill>
                  <a:srgbClr val="655450"/>
                </a:solidFill>
                <a:latin typeface="Franklin Gothic Medium"/>
              </a:rPr>
              <a:t>Una matita, cliccando sulla quale è possibile accedere di nuovo al modulo (</a:t>
            </a:r>
            <a:r>
              <a:rPr b="0" i="1" lang="it-IT" sz="1800" spc="145" strike="noStrike">
                <a:solidFill>
                  <a:srgbClr val="9e4934"/>
                </a:solidFill>
                <a:latin typeface="Franklin Gothic Medium"/>
              </a:rPr>
              <a:t>ricordarsi di validare di nuovo ENTRO I 30 MINUTI, ALTRIMENTI SI PERDERANNO LE PRENOTAZIONI</a:t>
            </a:r>
            <a:r>
              <a:rPr b="0" lang="it-IT" sz="1800" spc="145" strike="noStrike">
                <a:solidFill>
                  <a:srgbClr val="655450"/>
                </a:solidFill>
                <a:latin typeface="Franklin Gothic Medium"/>
              </a:rPr>
              <a:t>);</a:t>
            </a:r>
            <a:endParaRPr b="0" lang="it-IT" sz="1800" spc="-1" strike="noStrike">
              <a:latin typeface="Arial"/>
            </a:endParaRPr>
          </a:p>
          <a:p>
            <a:pPr marL="274320" indent="-228600">
              <a:lnSpc>
                <a:spcPct val="100000"/>
              </a:lnSpc>
              <a:spcBef>
                <a:spcPts val="360"/>
              </a:spcBef>
              <a:buClr>
                <a:srgbClr val="c66951"/>
              </a:buClr>
              <a:buFont typeface="Wingdings 2" charset="2"/>
              <a:buChar char=""/>
              <a:tabLst>
                <a:tab algn="l" pos="0"/>
              </a:tabLst>
            </a:pPr>
            <a:r>
              <a:rPr b="0" lang="it-IT" sz="1800" spc="145" strike="noStrike">
                <a:solidFill>
                  <a:srgbClr val="655450"/>
                </a:solidFill>
                <a:latin typeface="Franklin Gothic Medium"/>
              </a:rPr>
              <a:t>Un foglio con la scritta PDF che, se cliccato, darà la possibilità di salvare un file con i dati dell’iscrizione.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it-IT" sz="1800" spc="-1" strike="noStrike">
              <a:latin typeface="Arial"/>
            </a:endParaRPr>
          </a:p>
        </p:txBody>
      </p:sp>
      <p:sp>
        <p:nvSpPr>
          <p:cNvPr id="213" name="PlaceHolder 2"/>
          <p:cNvSpPr>
            <a:spLocks noGrp="1"/>
          </p:cNvSpPr>
          <p:nvPr>
            <p:ph type="ftr"/>
          </p:nvPr>
        </p:nvSpPr>
        <p:spPr>
          <a:xfrm>
            <a:off x="3048120" y="6356520"/>
            <a:ext cx="3351960" cy="27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it-IT" sz="1100" spc="-1" strike="noStrike">
                <a:solidFill>
                  <a:srgbClr val="534949"/>
                </a:solidFill>
                <a:latin typeface="Franklin Gothic Medium"/>
              </a:rPr>
              <a:t>Ufficio XI - Ambito territoriale di Reggio Emilia</a:t>
            </a:r>
            <a:endParaRPr b="0" lang="it-IT" sz="1100" spc="-1" strike="noStrike">
              <a:latin typeface="Times New Roman"/>
            </a:endParaRPr>
          </a:p>
        </p:txBody>
      </p:sp>
      <p:sp>
        <p:nvSpPr>
          <p:cNvPr id="214" name="PlaceHolder 3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921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it-IT" sz="2400" spc="197" strike="noStrike" cap="all">
                <a:solidFill>
                  <a:srgbClr val="e0e3d5"/>
                </a:solidFill>
                <a:latin typeface="Franklin Gothic Medium"/>
              </a:rPr>
              <a:t>VERIFICA DEI “Moduli compilati”</a:t>
            </a:r>
            <a:endParaRPr b="0" lang="it-IT" sz="2400" spc="-1" strike="noStrike">
              <a:latin typeface="Arial"/>
            </a:endParaRPr>
          </a:p>
        </p:txBody>
      </p:sp>
      <p:pic>
        <p:nvPicPr>
          <p:cNvPr id="215" name="Immagine 5" descr=""/>
          <p:cNvPicPr/>
          <p:nvPr/>
        </p:nvPicPr>
        <p:blipFill>
          <a:blip r:embed="rId1"/>
          <a:stretch/>
        </p:blipFill>
        <p:spPr>
          <a:xfrm>
            <a:off x="539640" y="4941000"/>
            <a:ext cx="8099640" cy="929880"/>
          </a:xfrm>
          <a:prstGeom prst="rect">
            <a:avLst/>
          </a:prstGeom>
          <a:ln w="0">
            <a:noFill/>
          </a:ln>
        </p:spPr>
      </p:pic>
      <p:pic>
        <p:nvPicPr>
          <p:cNvPr id="216" name="Picture 2" descr=""/>
          <p:cNvPicPr/>
          <p:nvPr/>
        </p:nvPicPr>
        <p:blipFill>
          <a:blip r:embed="rId2"/>
          <a:srcRect l="0" t="18605" r="0" b="17442"/>
          <a:stretch/>
        </p:blipFill>
        <p:spPr>
          <a:xfrm>
            <a:off x="2610720" y="5406480"/>
            <a:ext cx="1230480" cy="312480"/>
          </a:xfrm>
          <a:prstGeom prst="rect">
            <a:avLst/>
          </a:prstGeom>
          <a:ln w="0">
            <a:noFill/>
          </a:ln>
        </p:spPr>
      </p:pic>
      <p:sp>
        <p:nvSpPr>
          <p:cNvPr id="217" name=""/>
          <p:cNvSpPr/>
          <p:nvPr/>
        </p:nvSpPr>
        <p:spPr>
          <a:xfrm>
            <a:off x="2592000" y="5472000"/>
            <a:ext cx="1259640" cy="179640"/>
          </a:xfrm>
          <a:prstGeom prst="rect">
            <a:avLst/>
          </a:prstGeom>
          <a:solidFill>
            <a:srgbClr val="dee6e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18" name=""/>
          <p:cNvSpPr/>
          <p:nvPr/>
        </p:nvSpPr>
        <p:spPr>
          <a:xfrm>
            <a:off x="5688000" y="5472000"/>
            <a:ext cx="719640" cy="179640"/>
          </a:xfrm>
          <a:prstGeom prst="rect">
            <a:avLst/>
          </a:prstGeom>
          <a:solidFill>
            <a:srgbClr val="dee6e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/>
          </p:nvPr>
        </p:nvSpPr>
        <p:spPr>
          <a:xfrm>
            <a:off x="7162920" y="2892240"/>
            <a:ext cx="1599480" cy="1645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20" name="PlaceHolder 2"/>
          <p:cNvSpPr>
            <a:spLocks noGrp="1"/>
          </p:cNvSpPr>
          <p:nvPr>
            <p:ph type="ftr"/>
          </p:nvPr>
        </p:nvSpPr>
        <p:spPr>
          <a:xfrm>
            <a:off x="3048120" y="6356520"/>
            <a:ext cx="3351960" cy="27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it-IT" sz="1100" spc="-1" strike="noStrike">
                <a:solidFill>
                  <a:srgbClr val="ffffff"/>
                </a:solidFill>
                <a:latin typeface="Franklin Gothic Medium"/>
              </a:rPr>
              <a:t>Ufficio XI - Ambito territoriale di Reggio Emilia</a:t>
            </a:r>
            <a:endParaRPr b="0" lang="it-IT" sz="1100" spc="-1" strike="noStrike">
              <a:latin typeface="Times New Roman"/>
            </a:endParaRPr>
          </a:p>
        </p:txBody>
      </p:sp>
      <p:sp>
        <p:nvSpPr>
          <p:cNvPr id="221" name="PlaceHolder 3"/>
          <p:cNvSpPr>
            <a:spLocks noGrp="1"/>
          </p:cNvSpPr>
          <p:nvPr>
            <p:ph type="title"/>
          </p:nvPr>
        </p:nvSpPr>
        <p:spPr>
          <a:xfrm>
            <a:off x="380880" y="2892240"/>
            <a:ext cx="6323760" cy="1645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it-IT" sz="4200" spc="145" strike="noStrike" cap="all">
                <a:solidFill>
                  <a:srgbClr val="ffffff"/>
                </a:solidFill>
                <a:latin typeface="Franklin Gothic Medium"/>
              </a:rPr>
              <a:t>Altre informazioni</a:t>
            </a:r>
            <a:endParaRPr b="0" lang="it-IT" sz="4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/>
          </p:nvPr>
        </p:nvSpPr>
        <p:spPr>
          <a:xfrm>
            <a:off x="539640" y="1917000"/>
            <a:ext cx="8136360" cy="4208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algn="just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it-IT" sz="1800" spc="145" strike="noStrike">
                <a:solidFill>
                  <a:srgbClr val="534949"/>
                </a:solidFill>
                <a:latin typeface="Franklin Gothic Medium"/>
              </a:rPr>
              <a:t>In caso di difficoltà tecniche, si dovrà segnalare il problema solo ed esclusivamente attraverso la compilazione del modulo on line dei “</a:t>
            </a:r>
            <a:r>
              <a:rPr b="0" lang="it-IT" sz="1800" spc="145" strike="noStrike">
                <a:solidFill>
                  <a:srgbClr val="9e4934"/>
                </a:solidFill>
                <a:latin typeface="Franklin Gothic Medium"/>
              </a:rPr>
              <a:t>Contatti</a:t>
            </a:r>
            <a:r>
              <a:rPr b="0" lang="it-IT" sz="1800" spc="145" strike="noStrike">
                <a:solidFill>
                  <a:srgbClr val="534949"/>
                </a:solidFill>
                <a:latin typeface="Franklin Gothic Medium"/>
              </a:rPr>
              <a:t>”, che si trova nella barra degli strumenti, indicando: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endParaRPr b="0" lang="it-IT" sz="1800" spc="-1" strike="noStrike">
              <a:latin typeface="Arial"/>
            </a:endParaRPr>
          </a:p>
          <a:p>
            <a:pPr lvl="1" marL="548640" indent="-182880">
              <a:lnSpc>
                <a:spcPct val="100000"/>
              </a:lnSpc>
              <a:spcBef>
                <a:spcPts val="360"/>
              </a:spcBef>
              <a:buClr>
                <a:srgbClr val="bf974d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it-IT" sz="1800" spc="94" strike="noStrike">
                <a:solidFill>
                  <a:srgbClr val="534949"/>
                </a:solidFill>
                <a:latin typeface="Franklin Gothic Medium"/>
              </a:rPr>
              <a:t>Nome e Cognome;</a:t>
            </a:r>
            <a:endParaRPr b="0" lang="it-IT" sz="1800" spc="-1" strike="noStrike">
              <a:latin typeface="Arial"/>
            </a:endParaRPr>
          </a:p>
          <a:p>
            <a:pPr lvl="1" marL="548640" indent="-182880">
              <a:lnSpc>
                <a:spcPct val="100000"/>
              </a:lnSpc>
              <a:spcBef>
                <a:spcPts val="360"/>
              </a:spcBef>
              <a:buClr>
                <a:srgbClr val="bf974d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it-IT" sz="1800" spc="94" strike="noStrike">
                <a:solidFill>
                  <a:srgbClr val="534949"/>
                </a:solidFill>
                <a:latin typeface="Franklin Gothic Medium"/>
              </a:rPr>
              <a:t>Codice Fiscale;</a:t>
            </a:r>
            <a:endParaRPr b="0" lang="it-IT" sz="1800" spc="-1" strike="noStrike">
              <a:latin typeface="Arial"/>
            </a:endParaRPr>
          </a:p>
          <a:p>
            <a:pPr lvl="1" marL="548640" indent="-182880">
              <a:lnSpc>
                <a:spcPct val="100000"/>
              </a:lnSpc>
              <a:spcBef>
                <a:spcPts val="360"/>
              </a:spcBef>
              <a:buClr>
                <a:srgbClr val="bf974d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it-IT" sz="1800" spc="94" strike="noStrike">
                <a:solidFill>
                  <a:srgbClr val="534949"/>
                </a:solidFill>
                <a:latin typeface="Franklin Gothic Medium"/>
              </a:rPr>
              <a:t>Indirizzo e-mail;</a:t>
            </a:r>
            <a:endParaRPr b="0" lang="it-IT" sz="1800" spc="-1" strike="noStrike">
              <a:latin typeface="Arial"/>
            </a:endParaRPr>
          </a:p>
          <a:p>
            <a:pPr lvl="1" marL="548640" indent="-182880">
              <a:lnSpc>
                <a:spcPct val="100000"/>
              </a:lnSpc>
              <a:spcBef>
                <a:spcPts val="360"/>
              </a:spcBef>
              <a:buClr>
                <a:srgbClr val="bf974d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it-IT" sz="1800" spc="94" strike="noStrike">
                <a:solidFill>
                  <a:srgbClr val="534949"/>
                </a:solidFill>
                <a:latin typeface="Franklin Gothic Medium"/>
              </a:rPr>
              <a:t>Codice meccanografico dell’istituzione scolastica sede di servizio;</a:t>
            </a:r>
            <a:endParaRPr b="0" lang="it-IT" sz="1800" spc="-1" strike="noStrike">
              <a:latin typeface="Arial"/>
            </a:endParaRPr>
          </a:p>
          <a:p>
            <a:pPr lvl="1" marL="548640" indent="-182880">
              <a:lnSpc>
                <a:spcPct val="100000"/>
              </a:lnSpc>
              <a:spcBef>
                <a:spcPts val="360"/>
              </a:spcBef>
              <a:buClr>
                <a:srgbClr val="bf974d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it-IT" sz="1800" spc="94" strike="noStrike">
                <a:solidFill>
                  <a:srgbClr val="534949"/>
                </a:solidFill>
                <a:latin typeface="Franklin Gothic Medium"/>
              </a:rPr>
              <a:t>Problema riscontrato.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it-IT" sz="1800" spc="-1" strike="noStrike">
              <a:latin typeface="Arial"/>
            </a:endParaRPr>
          </a:p>
          <a:p>
            <a:pPr marL="45720" algn="ctr">
              <a:lnSpc>
                <a:spcPct val="100000"/>
              </a:lnSpc>
              <a:spcBef>
                <a:spcPts val="320"/>
              </a:spcBef>
              <a:buNone/>
              <a:tabLst>
                <a:tab algn="l" pos="0"/>
              </a:tabLst>
            </a:pPr>
            <a:r>
              <a:rPr b="0" lang="it-IT" sz="1600" spc="145" strike="noStrike" u="sng">
                <a:solidFill>
                  <a:srgbClr val="cc9900"/>
                </a:solidFill>
                <a:uFillTx/>
                <a:latin typeface="Franklin Gothic Medium"/>
                <a:hlinkClick r:id="rId1"/>
              </a:rPr>
              <a:t>https://checkpoint.istruzioneer.it/checkpoint/index.php?r=site/contact</a:t>
            </a:r>
            <a:endParaRPr b="0" lang="it-IT" sz="1600" spc="-1" strike="noStrike">
              <a:latin typeface="Arial"/>
            </a:endParaRPr>
          </a:p>
          <a:p>
            <a:pPr marL="45720" algn="ctr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it-IT" sz="1600" spc="-1" strike="noStrike">
              <a:latin typeface="Arial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 type="ftr"/>
          </p:nvPr>
        </p:nvSpPr>
        <p:spPr>
          <a:xfrm>
            <a:off x="3048120" y="6356520"/>
            <a:ext cx="3351960" cy="27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it-IT" sz="1100" spc="-1" strike="noStrike">
                <a:solidFill>
                  <a:srgbClr val="534949"/>
                </a:solidFill>
                <a:latin typeface="Franklin Gothic Medium"/>
              </a:rPr>
              <a:t>Ufficio XI - Ambito territoriale di Reggio Emilia</a:t>
            </a:r>
            <a:endParaRPr b="0" lang="it-IT" sz="1100" spc="-1" strike="noStrike">
              <a:latin typeface="Times New Roman"/>
            </a:endParaRPr>
          </a:p>
        </p:txBody>
      </p:sp>
      <p:sp>
        <p:nvSpPr>
          <p:cNvPr id="224" name="PlaceHolder 3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921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it-IT" sz="3200" spc="197" strike="noStrike" cap="all">
                <a:solidFill>
                  <a:srgbClr val="e0e3d5"/>
                </a:solidFill>
                <a:latin typeface="Franklin Gothic Medium"/>
              </a:rPr>
              <a:t>Difficoltà tecniche. Che fare?</a:t>
            </a:r>
            <a:endParaRPr b="0" lang="it-IT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/>
          </p:nvPr>
        </p:nvSpPr>
        <p:spPr>
          <a:xfrm>
            <a:off x="611640" y="2709000"/>
            <a:ext cx="7930440" cy="2807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80000"/>
          </a:bodyPr>
          <a:p>
            <a:pPr algn="ctr">
              <a:lnSpc>
                <a:spcPct val="100000"/>
              </a:lnSpc>
              <a:spcBef>
                <a:spcPts val="720"/>
              </a:spcBef>
              <a:buNone/>
              <a:tabLst>
                <a:tab algn="l" pos="0"/>
              </a:tabLst>
            </a:pPr>
            <a:r>
              <a:rPr b="0" lang="it-IT" sz="3600" spc="145" strike="noStrike">
                <a:solidFill>
                  <a:srgbClr val="534949"/>
                </a:solidFill>
                <a:latin typeface="Franklin Gothic Medium"/>
              </a:rPr>
              <a:t>Le presenze saranno rilevate </a:t>
            </a:r>
            <a:br/>
            <a:r>
              <a:rPr b="0" lang="it-IT" sz="3600" spc="145" strike="noStrike">
                <a:solidFill>
                  <a:srgbClr val="534949"/>
                </a:solidFill>
                <a:latin typeface="Franklin Gothic Medium"/>
              </a:rPr>
              <a:t>dal docente del Laboratorio.</a:t>
            </a:r>
            <a:br/>
            <a:endParaRPr b="0" lang="it-IT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  <a:buNone/>
              <a:tabLst>
                <a:tab algn="l" pos="0"/>
              </a:tabLst>
            </a:pPr>
            <a:r>
              <a:rPr b="0" lang="it-IT" sz="3600" spc="145" strike="noStrike">
                <a:solidFill>
                  <a:srgbClr val="534949"/>
                </a:solidFill>
                <a:latin typeface="Franklin Gothic Medium"/>
              </a:rPr>
              <a:t>Gli attestati saranno inviati</a:t>
            </a:r>
            <a:br/>
            <a:r>
              <a:rPr b="0" lang="it-IT" sz="3600" spc="145" strike="noStrike">
                <a:solidFill>
                  <a:srgbClr val="534949"/>
                </a:solidFill>
                <a:latin typeface="Franklin Gothic Medium"/>
              </a:rPr>
              <a:t>ai singoli docenti </a:t>
            </a:r>
            <a:br/>
            <a:r>
              <a:rPr b="0" lang="it-IT" sz="3600" spc="145" strike="noStrike">
                <a:solidFill>
                  <a:srgbClr val="534949"/>
                </a:solidFill>
                <a:latin typeface="Franklin Gothic Medium"/>
              </a:rPr>
              <a:t>dall’Ufficio Scolastico.</a:t>
            </a:r>
            <a:endParaRPr b="0" lang="it-IT" sz="3600" spc="-1" strike="noStrike">
              <a:latin typeface="Arial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 type="ftr"/>
          </p:nvPr>
        </p:nvSpPr>
        <p:spPr>
          <a:xfrm>
            <a:off x="3048120" y="6356520"/>
            <a:ext cx="3351960" cy="27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it-IT" sz="1100" spc="-1" strike="noStrike">
                <a:solidFill>
                  <a:srgbClr val="534949"/>
                </a:solidFill>
                <a:latin typeface="Franklin Gothic Medium"/>
              </a:rPr>
              <a:t>Ufficio XI - Ambito territoriale di Reggio Emilia</a:t>
            </a:r>
            <a:endParaRPr b="0" lang="it-IT" sz="1100" spc="-1" strike="noStrike">
              <a:latin typeface="Times New Roman"/>
            </a:endParaRPr>
          </a:p>
        </p:txBody>
      </p:sp>
      <p:sp>
        <p:nvSpPr>
          <p:cNvPr id="227" name="PlaceHolder 3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281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it-IT" sz="3600" spc="197" strike="noStrike" cap="all">
                <a:solidFill>
                  <a:srgbClr val="e0e3d5"/>
                </a:solidFill>
                <a:latin typeface="Franklin Gothic Medium"/>
              </a:rPr>
              <a:t>Consegna attestati</a:t>
            </a:r>
            <a:endParaRPr b="0" lang="it-IT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/>
          </p:nvPr>
        </p:nvSpPr>
        <p:spPr>
          <a:xfrm>
            <a:off x="601200" y="2277000"/>
            <a:ext cx="7930440" cy="3848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algn="ctr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it-IT" sz="2800" spc="145" strike="noStrike">
                <a:solidFill>
                  <a:srgbClr val="534949"/>
                </a:solidFill>
                <a:latin typeface="Franklin Gothic Medium"/>
              </a:rPr>
              <a:t>In caso di assenza il docente neoassunto deve comunque recuperare le ore non frequentate iscrivendosi a un altro laboratorio.</a:t>
            </a:r>
            <a:endParaRPr b="0" lang="it-IT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it-IT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it-IT" sz="2800" spc="145" strike="noStrike">
                <a:solidFill>
                  <a:srgbClr val="534949"/>
                </a:solidFill>
                <a:latin typeface="Franklin Gothic Medium"/>
              </a:rPr>
              <a:t>Contattare l’Ufficio Formazione USP</a:t>
            </a:r>
            <a:endParaRPr b="0" lang="it-IT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it-IT" sz="2000" spc="145" strike="noStrike">
                <a:solidFill>
                  <a:srgbClr val="9e4934"/>
                </a:solidFill>
                <a:latin typeface="Franklin Gothic Medium"/>
              </a:rPr>
              <a:t>formazion.re@istruzioneer.gov.it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229" name="PlaceHolder 2"/>
          <p:cNvSpPr>
            <a:spLocks noGrp="1"/>
          </p:cNvSpPr>
          <p:nvPr>
            <p:ph type="ftr"/>
          </p:nvPr>
        </p:nvSpPr>
        <p:spPr>
          <a:xfrm>
            <a:off x="3048120" y="6356520"/>
            <a:ext cx="3351960" cy="27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it-IT" sz="1100" spc="-1" strike="noStrike">
                <a:solidFill>
                  <a:srgbClr val="534949"/>
                </a:solidFill>
                <a:latin typeface="Franklin Gothic Medium"/>
              </a:rPr>
              <a:t>Ufficio XI - Ambito territoriale di Reggio Emilia</a:t>
            </a:r>
            <a:endParaRPr b="0" lang="it-IT" sz="1100" spc="-1" strike="noStrike">
              <a:latin typeface="Times New Roman"/>
            </a:endParaRPr>
          </a:p>
        </p:txBody>
      </p:sp>
      <p:sp>
        <p:nvSpPr>
          <p:cNvPr id="230" name="PlaceHolder 3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281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it-IT" sz="3600" spc="197" strike="noStrike" cap="all">
                <a:solidFill>
                  <a:srgbClr val="e0e3d5"/>
                </a:solidFill>
                <a:latin typeface="Franklin Gothic Medium"/>
              </a:rPr>
              <a:t>Eventuali assenze</a:t>
            </a:r>
            <a:endParaRPr b="0" lang="it-IT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/>
          </p:nvPr>
        </p:nvSpPr>
        <p:spPr>
          <a:xfrm>
            <a:off x="601200" y="2277000"/>
            <a:ext cx="7930440" cy="3848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algn="ctr">
              <a:lnSpc>
                <a:spcPct val="100000"/>
              </a:lnSpc>
              <a:spcBef>
                <a:spcPts val="720"/>
              </a:spcBef>
              <a:buNone/>
              <a:tabLst>
                <a:tab algn="l" pos="0"/>
              </a:tabLst>
            </a:pPr>
            <a:r>
              <a:rPr b="0" lang="it-IT" sz="3600" spc="145" strike="noStrike">
                <a:solidFill>
                  <a:srgbClr val="534949"/>
                </a:solidFill>
                <a:latin typeface="Franklin Gothic Medium"/>
              </a:rPr>
              <a:t>Dott.ssa Cinzia Conti</a:t>
            </a:r>
            <a:endParaRPr b="0" lang="it-IT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it-IT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it-IT" sz="2800" spc="145" strike="noStrike">
                <a:solidFill>
                  <a:srgbClr val="534949"/>
                </a:solidFill>
                <a:latin typeface="Franklin Gothic Medium"/>
              </a:rPr>
              <a:t>Ufficio Formazione USP</a:t>
            </a:r>
            <a:endParaRPr b="0" lang="it-IT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it-IT" sz="2000" spc="145" strike="noStrike">
                <a:solidFill>
                  <a:srgbClr val="9e4934"/>
                </a:solidFill>
                <a:latin typeface="Franklin Gothic Medium"/>
              </a:rPr>
              <a:t>formazione.re@istruzioneer.gov.it</a:t>
            </a:r>
            <a:endParaRPr b="0" lang="it-IT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it-IT" sz="2800" spc="145" strike="noStrike">
                <a:solidFill>
                  <a:srgbClr val="9e4934"/>
                </a:solidFill>
                <a:latin typeface="Franklin Gothic Medium"/>
              </a:rPr>
              <a:t>0522 407617</a:t>
            </a:r>
            <a:endParaRPr b="0" lang="it-IT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it-IT" sz="2800" spc="-1" strike="noStrike">
              <a:latin typeface="Arial"/>
            </a:endParaRPr>
          </a:p>
        </p:txBody>
      </p:sp>
      <p:sp>
        <p:nvSpPr>
          <p:cNvPr id="232" name="PlaceHolder 2"/>
          <p:cNvSpPr>
            <a:spLocks noGrp="1"/>
          </p:cNvSpPr>
          <p:nvPr>
            <p:ph type="ftr"/>
          </p:nvPr>
        </p:nvSpPr>
        <p:spPr>
          <a:xfrm>
            <a:off x="3048120" y="6356520"/>
            <a:ext cx="3351960" cy="27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it-IT" sz="1100" spc="-1" strike="noStrike">
                <a:solidFill>
                  <a:srgbClr val="534949"/>
                </a:solidFill>
                <a:latin typeface="Franklin Gothic Medium"/>
              </a:rPr>
              <a:t>Ufficio XI - Ambito territoriale di Reggio Emilia</a:t>
            </a:r>
            <a:endParaRPr b="0" lang="it-IT" sz="1100" spc="-1" strike="noStrike">
              <a:latin typeface="Times New Roman"/>
            </a:endParaRPr>
          </a:p>
        </p:txBody>
      </p:sp>
      <p:sp>
        <p:nvSpPr>
          <p:cNvPr id="233" name="PlaceHolder 3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281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it-IT" sz="3600" spc="197" strike="noStrike" cap="all">
                <a:solidFill>
                  <a:srgbClr val="e0e3d5"/>
                </a:solidFill>
                <a:latin typeface="Franklin Gothic Medium"/>
              </a:rPr>
              <a:t>REFERENTE e contatti</a:t>
            </a:r>
            <a:endParaRPr b="0" lang="it-IT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/>
          </p:nvPr>
        </p:nvSpPr>
        <p:spPr>
          <a:xfrm>
            <a:off x="395640" y="2277000"/>
            <a:ext cx="8407080" cy="3527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algn="ctr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it-IT" sz="2000" spc="145" strike="noStrike">
                <a:solidFill>
                  <a:srgbClr val="534949"/>
                </a:solidFill>
                <a:latin typeface="Franklin Gothic Medium"/>
              </a:rPr>
              <a:t>La prenotazione dei laboratori avverrà attraverso il portale</a:t>
            </a:r>
            <a:endParaRPr b="0" lang="it-IT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it-IT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it-IT" sz="4000" spc="145" strike="noStrike">
                <a:solidFill>
                  <a:srgbClr val="c00000"/>
                </a:solidFill>
                <a:latin typeface="Franklin Gothic Medium"/>
              </a:rPr>
              <a:t>CHECKPOINT</a:t>
            </a:r>
            <a:endParaRPr b="0" lang="it-IT" sz="4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it-IT" sz="4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it-IT" sz="2000" spc="145" strike="noStrike">
                <a:solidFill>
                  <a:srgbClr val="534949"/>
                </a:solidFill>
                <a:latin typeface="Franklin Gothic Medium"/>
              </a:rPr>
              <a:t>dell’Ufficio Scolastico Regionale per l’Emilia-Romagna:</a:t>
            </a:r>
            <a:endParaRPr b="0" lang="it-IT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it-IT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it-IT" sz="2000" spc="145" strike="noStrike" u="sng">
                <a:solidFill>
                  <a:srgbClr val="cc9900"/>
                </a:solidFill>
                <a:uFillTx/>
                <a:latin typeface="Franklin Gothic Medium"/>
                <a:hlinkClick r:id="rId1"/>
              </a:rPr>
              <a:t>https://checkpoint.istruzioneer.it/checkpoint/index.php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 type="ftr"/>
          </p:nvPr>
        </p:nvSpPr>
        <p:spPr>
          <a:xfrm>
            <a:off x="3048120" y="6356520"/>
            <a:ext cx="3351960" cy="27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it-IT" sz="1100" spc="-1" strike="noStrike">
                <a:solidFill>
                  <a:srgbClr val="534949"/>
                </a:solidFill>
                <a:latin typeface="Franklin Gothic Medium"/>
              </a:rPr>
              <a:t>Ufficio XI - Ambito territoriale di Reggio Emilia</a:t>
            </a:r>
            <a:endParaRPr b="0" lang="it-IT" sz="1100" spc="-1" strike="noStrike">
              <a:latin typeface="Times New Roman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849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it-IT" sz="3200" spc="197" strike="noStrike" cap="all">
                <a:solidFill>
                  <a:srgbClr val="e0e3d5"/>
                </a:solidFill>
                <a:latin typeface="Franklin Gothic Medium"/>
              </a:rPr>
              <a:t>La prenotazione dei laboratori</a:t>
            </a:r>
            <a:endParaRPr b="0" lang="it-IT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/>
          </p:nvPr>
        </p:nvSpPr>
        <p:spPr>
          <a:xfrm>
            <a:off x="7162920" y="2892240"/>
            <a:ext cx="1599480" cy="1645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ftr"/>
          </p:nvPr>
        </p:nvSpPr>
        <p:spPr>
          <a:xfrm>
            <a:off x="3048120" y="6356520"/>
            <a:ext cx="3611520" cy="27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it-IT" sz="1100" spc="-1" strike="noStrike">
                <a:solidFill>
                  <a:srgbClr val="ffffff"/>
                </a:solidFill>
                <a:latin typeface="Franklin Gothic Medium"/>
              </a:rPr>
              <a:t>Ufficio XI - Ambito territoriale di Reggio Emilia</a:t>
            </a:r>
            <a:endParaRPr b="0" lang="it-IT" sz="1100" spc="-1" strike="noStrike">
              <a:latin typeface="Times New Roman"/>
            </a:endParaRPr>
          </a:p>
        </p:txBody>
      </p:sp>
      <p:sp>
        <p:nvSpPr>
          <p:cNvPr id="171" name="PlaceHolder 3"/>
          <p:cNvSpPr>
            <a:spLocks noGrp="1"/>
          </p:cNvSpPr>
          <p:nvPr>
            <p:ph type="title"/>
          </p:nvPr>
        </p:nvSpPr>
        <p:spPr>
          <a:xfrm>
            <a:off x="380880" y="2892240"/>
            <a:ext cx="6323760" cy="1645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it-IT" sz="4000" spc="145" strike="noStrike" cap="all">
                <a:solidFill>
                  <a:srgbClr val="e0e3d5"/>
                </a:solidFill>
                <a:latin typeface="Franklin Gothic Medium"/>
              </a:rPr>
              <a:t>Iscrizione ai laboratori formativi</a:t>
            </a:r>
            <a:endParaRPr b="0" lang="it-IT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ftr"/>
          </p:nvPr>
        </p:nvSpPr>
        <p:spPr>
          <a:xfrm>
            <a:off x="3048120" y="6356520"/>
            <a:ext cx="3351960" cy="27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it-IT" sz="1100" spc="-1" strike="noStrike">
                <a:solidFill>
                  <a:srgbClr val="534949"/>
                </a:solidFill>
                <a:latin typeface="Franklin Gothic Medium"/>
              </a:rPr>
              <a:t>Ufficio XI - Ambito territoriale di Reggio Emilia</a:t>
            </a:r>
            <a:endParaRPr b="0" lang="it-IT" sz="1100" spc="-1" strike="noStrike">
              <a:latin typeface="Times New Roman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 type="title"/>
          </p:nvPr>
        </p:nvSpPr>
        <p:spPr>
          <a:xfrm>
            <a:off x="380880" y="355680"/>
            <a:ext cx="8380440" cy="105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it-IT" sz="3200" spc="197" strike="noStrike" cap="all">
                <a:solidFill>
                  <a:srgbClr val="e0e3d5"/>
                </a:solidFill>
                <a:latin typeface="Franklin Gothic Medium"/>
              </a:rPr>
              <a:t>Indicazioni operative</a:t>
            </a:r>
            <a:endParaRPr b="0" lang="it-IT" sz="3200" spc="-1" strike="noStrike">
              <a:latin typeface="Arial"/>
            </a:endParaRPr>
          </a:p>
        </p:txBody>
      </p:sp>
      <p:sp>
        <p:nvSpPr>
          <p:cNvPr id="174" name="CasellaDiTesto 3"/>
          <p:cNvSpPr/>
          <p:nvPr/>
        </p:nvSpPr>
        <p:spPr>
          <a:xfrm>
            <a:off x="827640" y="2277000"/>
            <a:ext cx="7488000" cy="2954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it-IT" sz="2000" spc="-1" strike="noStrike">
                <a:solidFill>
                  <a:srgbClr val="4a3a27"/>
                </a:solidFill>
                <a:latin typeface="Franklin Gothic Medium"/>
                <a:ea typeface="DejaVu Sans"/>
              </a:rPr>
              <a:t>Come da D.M. 850/2015  si ricorda che ogni Docente Neoassunto </a:t>
            </a:r>
            <a:br/>
            <a:r>
              <a:rPr b="0" lang="it-IT" sz="2000" spc="-1" strike="noStrike">
                <a:solidFill>
                  <a:srgbClr val="4a3a27"/>
                </a:solidFill>
                <a:latin typeface="Franklin Gothic Medium"/>
                <a:ea typeface="DejaVu Sans"/>
              </a:rPr>
              <a:t>deve frequentare obbligatoriamente 12 ore </a:t>
            </a:r>
            <a:br/>
            <a:r>
              <a:rPr b="0" lang="it-IT" sz="2000" spc="-1" strike="noStrike">
                <a:solidFill>
                  <a:srgbClr val="4a3a27"/>
                </a:solidFill>
                <a:latin typeface="Franklin Gothic Medium"/>
                <a:ea typeface="DejaVu Sans"/>
              </a:rPr>
              <a:t>di Laboratori Formativi in Moduli da 3h</a:t>
            </a:r>
            <a:endParaRPr b="0" lang="it-IT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it-IT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it-IT" sz="2000" spc="-1" strike="noStrike">
                <a:solidFill>
                  <a:srgbClr val="4a3a27"/>
                </a:solidFill>
                <a:latin typeface="Franklin Gothic Medium"/>
                <a:ea typeface="DejaVu Sans"/>
              </a:rPr>
              <a:t>I laboratori dovranno essere scelti </a:t>
            </a:r>
            <a:br/>
            <a:r>
              <a:rPr b="0" lang="it-IT" sz="2000" spc="-1" strike="noStrike">
                <a:solidFill>
                  <a:srgbClr val="4a3a27"/>
                </a:solidFill>
                <a:latin typeface="Franklin Gothic Medium"/>
                <a:ea typeface="DejaVu Sans"/>
              </a:rPr>
              <a:t>obbligatoriamente in aree diverse.</a:t>
            </a:r>
            <a:endParaRPr b="0" lang="it-IT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it-IT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it-IT" sz="1600" spc="-1" strike="noStrike">
                <a:solidFill>
                  <a:srgbClr val="9e4934"/>
                </a:solidFill>
                <a:latin typeface="Franklin Gothic Medium"/>
                <a:ea typeface="DejaVu Sans"/>
              </a:rPr>
              <a:t>Nota: </a:t>
            </a:r>
            <a:br/>
            <a:r>
              <a:rPr b="0" i="1" lang="it-IT" sz="1600" spc="-1" strike="noStrike">
                <a:solidFill>
                  <a:srgbClr val="9e4934"/>
                </a:solidFill>
                <a:latin typeface="Franklin Gothic Medium"/>
                <a:ea typeface="DejaVu Sans"/>
              </a:rPr>
              <a:t>Al fine di non saturare i corsi e dare a tutti le medesime possibilità, </a:t>
            </a:r>
            <a:br/>
            <a:r>
              <a:rPr b="0" i="1" lang="it-IT" sz="1600" spc="-1" strike="noStrike">
                <a:solidFill>
                  <a:srgbClr val="9e4934"/>
                </a:solidFill>
                <a:latin typeface="Franklin Gothic Medium"/>
                <a:ea typeface="DejaVu Sans"/>
              </a:rPr>
              <a:t>si chiede cortesemente di non superare le 12 ore complessive</a:t>
            </a:r>
            <a:endParaRPr b="0" lang="it-IT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/>
          </p:nvPr>
        </p:nvSpPr>
        <p:spPr>
          <a:xfrm>
            <a:off x="380880" y="1719000"/>
            <a:ext cx="8407080" cy="4406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  <a:spcBef>
                <a:spcPts val="400"/>
              </a:spcBef>
              <a:buNone/>
            </a:pPr>
            <a:endParaRPr b="0" lang="it-IT" sz="32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  <a:buNone/>
            </a:pPr>
            <a:endParaRPr b="0" lang="it-IT" sz="3200" spc="-1" strike="noStrike">
              <a:latin typeface="Arial"/>
            </a:endParaRPr>
          </a:p>
          <a:p>
            <a:pPr marL="274320" indent="-228600" algn="just">
              <a:lnSpc>
                <a:spcPct val="100000"/>
              </a:lnSpc>
              <a:spcBef>
                <a:spcPts val="400"/>
              </a:spcBef>
              <a:buClr>
                <a:srgbClr val="c66951"/>
              </a:buClr>
              <a:buFont typeface="Wingdings 2" charset="2"/>
              <a:buChar char=""/>
            </a:pPr>
            <a:r>
              <a:rPr b="0" lang="it-IT" sz="2000" spc="145" strike="noStrike">
                <a:solidFill>
                  <a:srgbClr val="534949"/>
                </a:solidFill>
                <a:latin typeface="Franklin Gothic Medium"/>
              </a:rPr>
              <a:t>Una volta eseguita l’operazione, si riceveranno, al proprio indirizzo email, le istruzioni per completare il recupero della password.</a:t>
            </a:r>
            <a:endParaRPr b="0" lang="it-IT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  <a:buNone/>
            </a:pPr>
            <a:endParaRPr b="0" lang="it-IT" sz="2000" spc="-1" strike="noStrike">
              <a:latin typeface="Arial"/>
            </a:endParaRPr>
          </a:p>
          <a:p>
            <a:pPr marL="274320" indent="-228600" algn="just">
              <a:lnSpc>
                <a:spcPct val="100000"/>
              </a:lnSpc>
              <a:spcBef>
                <a:spcPts val="400"/>
              </a:spcBef>
              <a:buClr>
                <a:srgbClr val="c66951"/>
              </a:buClr>
              <a:buFont typeface="Wingdings 2" charset="2"/>
              <a:buChar char=""/>
            </a:pPr>
            <a:r>
              <a:rPr b="0" lang="it-IT" sz="2000" spc="145" strike="noStrike">
                <a:solidFill>
                  <a:srgbClr val="534949"/>
                </a:solidFill>
                <a:latin typeface="Franklin Gothic Medium"/>
              </a:rPr>
              <a:t>Nel caso in cui non si riceva la mail, prima di segnalare il problema si chiede di controllare anche lo spam.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it-IT" sz="2000" spc="-1" strike="noStrike">
              <a:latin typeface="Arial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ftr"/>
          </p:nvPr>
        </p:nvSpPr>
        <p:spPr>
          <a:xfrm>
            <a:off x="3048120" y="6356520"/>
            <a:ext cx="3351960" cy="27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it-IT" sz="1100" spc="-1" strike="noStrike">
                <a:solidFill>
                  <a:srgbClr val="534949"/>
                </a:solidFill>
                <a:latin typeface="Franklin Gothic Medium"/>
              </a:rPr>
              <a:t>Ufficio XI - Ambito territoriale di Reggio Emilia</a:t>
            </a:r>
            <a:endParaRPr b="0" lang="it-IT" sz="1100" spc="-1" strike="noStrike">
              <a:latin typeface="Times New Roman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921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 fontScale="84000"/>
          </a:bodyPr>
          <a:p>
            <a:pPr algn="ctr">
              <a:lnSpc>
                <a:spcPct val="100000"/>
              </a:lnSpc>
              <a:buNone/>
            </a:pPr>
            <a:r>
              <a:rPr b="0" lang="it-IT" sz="3200" spc="197" strike="noStrike" cap="all">
                <a:solidFill>
                  <a:srgbClr val="e0e3d5"/>
                </a:solidFill>
                <a:latin typeface="Franklin Gothic Medium"/>
              </a:rPr>
              <a:t>Ricezione e-mail per completamento recupero password</a:t>
            </a:r>
            <a:endParaRPr b="0" lang="it-IT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/>
          </p:nvPr>
        </p:nvSpPr>
        <p:spPr>
          <a:xfrm>
            <a:off x="3276000" y="4509000"/>
            <a:ext cx="3527640" cy="503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it-IT" sz="1400" spc="145" strike="noStrike">
                <a:solidFill>
                  <a:srgbClr val="9e4934"/>
                </a:solidFill>
                <a:latin typeface="Franklin Gothic Medium"/>
              </a:rPr>
              <a:t>clicca su “Entra/Login”.</a:t>
            </a: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it-IT" sz="1400" spc="-1" strike="noStrike"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ftr"/>
          </p:nvPr>
        </p:nvSpPr>
        <p:spPr>
          <a:xfrm>
            <a:off x="3048120" y="6356520"/>
            <a:ext cx="3351960" cy="27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it-IT" sz="1100" spc="-1" strike="noStrike">
                <a:solidFill>
                  <a:srgbClr val="534949"/>
                </a:solidFill>
                <a:latin typeface="Franklin Gothic Medium"/>
              </a:rPr>
              <a:t>Ufficio XI - Ambito territoriale di Reggio Emilia</a:t>
            </a:r>
            <a:endParaRPr b="0" lang="it-IT" sz="1100" spc="-1" strike="noStrike">
              <a:latin typeface="Times New Roman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849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it-IT" sz="3200" spc="197" strike="noStrike" cap="all">
                <a:solidFill>
                  <a:srgbClr val="e0e3d5"/>
                </a:solidFill>
                <a:latin typeface="Franklin Gothic Medium"/>
              </a:rPr>
              <a:t>Accedere alla piattaforma</a:t>
            </a:r>
            <a:endParaRPr b="0" lang="it-IT" sz="3200" spc="-1" strike="noStrike">
              <a:latin typeface="Arial"/>
            </a:endParaRPr>
          </a:p>
        </p:txBody>
      </p:sp>
      <p:pic>
        <p:nvPicPr>
          <p:cNvPr id="181" name="image18.png" descr="Checkpoint 3.png"/>
          <p:cNvPicPr/>
          <p:nvPr/>
        </p:nvPicPr>
        <p:blipFill>
          <a:blip r:embed="rId1"/>
          <a:srcRect l="14942" t="0" r="14074" b="47823"/>
          <a:stretch/>
        </p:blipFill>
        <p:spPr>
          <a:xfrm>
            <a:off x="683640" y="1917000"/>
            <a:ext cx="7786080" cy="4285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image17.png" descr="Checkpoint 4.png"/>
          <p:cNvPicPr/>
          <p:nvPr/>
        </p:nvPicPr>
        <p:blipFill>
          <a:blip r:embed="rId1"/>
          <a:stretch/>
        </p:blipFill>
        <p:spPr>
          <a:xfrm>
            <a:off x="713880" y="1719360"/>
            <a:ext cx="7740720" cy="4406040"/>
          </a:xfrm>
          <a:prstGeom prst="rect">
            <a:avLst/>
          </a:prstGeom>
          <a:ln w="0">
            <a:noFill/>
          </a:ln>
        </p:spPr>
      </p:pic>
      <p:sp>
        <p:nvSpPr>
          <p:cNvPr id="183" name="PlaceHolder 1"/>
          <p:cNvSpPr>
            <a:spLocks noGrp="1"/>
          </p:cNvSpPr>
          <p:nvPr>
            <p:ph type="ftr"/>
          </p:nvPr>
        </p:nvSpPr>
        <p:spPr>
          <a:xfrm>
            <a:off x="3048120" y="6356520"/>
            <a:ext cx="3351960" cy="27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it-IT" sz="1100" spc="-1" strike="noStrike">
                <a:solidFill>
                  <a:srgbClr val="534949"/>
                </a:solidFill>
                <a:latin typeface="Franklin Gothic Medium"/>
              </a:rPr>
              <a:t>Ufficio XI - Ambito territoriale di Reggio Emilia</a:t>
            </a:r>
            <a:endParaRPr b="0" lang="it-IT" sz="1100" spc="-1" strike="noStrike">
              <a:latin typeface="Times New Roman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99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it-IT" sz="3200" spc="197" strike="noStrike" cap="all">
                <a:solidFill>
                  <a:srgbClr val="e0e3d5"/>
                </a:solidFill>
                <a:latin typeface="Franklin Gothic Medium"/>
              </a:rPr>
              <a:t>Inserire COD FISC e PASSWORD</a:t>
            </a:r>
            <a:endParaRPr b="0" lang="it-IT" sz="3200" spc="-1" strike="noStrike">
              <a:latin typeface="Arial"/>
            </a:endParaRPr>
          </a:p>
        </p:txBody>
      </p:sp>
      <p:sp>
        <p:nvSpPr>
          <p:cNvPr id="185" name="CasellaDiTesto 2"/>
          <p:cNvSpPr/>
          <p:nvPr/>
        </p:nvSpPr>
        <p:spPr>
          <a:xfrm>
            <a:off x="3204000" y="4500000"/>
            <a:ext cx="2879640" cy="638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it-IT" sz="1800" spc="-1" strike="noStrike">
                <a:solidFill>
                  <a:srgbClr val="9e4934"/>
                </a:solidFill>
                <a:latin typeface="Franklin Gothic Medium"/>
                <a:ea typeface="DejaVu Sans"/>
              </a:rPr>
              <a:t>PASSWORD RICEVUTA nella fase di registrazione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186" name="CasellaDiTesto 5"/>
          <p:cNvSpPr/>
          <p:nvPr/>
        </p:nvSpPr>
        <p:spPr>
          <a:xfrm>
            <a:off x="3204000" y="4130640"/>
            <a:ext cx="2990880" cy="36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it-IT" sz="1800" spc="-1" strike="noStrike">
                <a:solidFill>
                  <a:srgbClr val="9e4934"/>
                </a:solidFill>
                <a:latin typeface="Franklin Gothic Medium"/>
                <a:ea typeface="DejaVu Sans"/>
              </a:rPr>
              <a:t>Inserire CODICE FISCALE</a:t>
            </a:r>
            <a:endParaRPr b="0" lang="it-IT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image14.png" descr="Checkpoint 5.png"/>
          <p:cNvPicPr/>
          <p:nvPr/>
        </p:nvPicPr>
        <p:blipFill>
          <a:blip r:embed="rId1"/>
          <a:srcRect l="7708" t="0" r="9083" b="34810"/>
          <a:stretch/>
        </p:blipFill>
        <p:spPr>
          <a:xfrm>
            <a:off x="323640" y="1917000"/>
            <a:ext cx="8424360" cy="3887640"/>
          </a:xfrm>
          <a:prstGeom prst="rect">
            <a:avLst/>
          </a:prstGeom>
          <a:ln w="0">
            <a:noFill/>
          </a:ln>
        </p:spPr>
      </p:pic>
      <p:sp>
        <p:nvSpPr>
          <p:cNvPr id="188" name="PlaceHolder 1"/>
          <p:cNvSpPr>
            <a:spLocks noGrp="1"/>
          </p:cNvSpPr>
          <p:nvPr>
            <p:ph type="ftr"/>
          </p:nvPr>
        </p:nvSpPr>
        <p:spPr>
          <a:xfrm>
            <a:off x="3048120" y="6356520"/>
            <a:ext cx="3351960" cy="27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it-IT" sz="1100" spc="-1" strike="noStrike">
                <a:solidFill>
                  <a:srgbClr val="534949"/>
                </a:solidFill>
                <a:latin typeface="Franklin Gothic Medium"/>
              </a:rPr>
              <a:t>Ufficio XI - Ambito territoriale di Reggio Emilia</a:t>
            </a:r>
            <a:endParaRPr b="0" lang="it-IT" sz="1100" spc="-1" strike="noStrike">
              <a:latin typeface="Times New Roman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 type="title"/>
          </p:nvPr>
        </p:nvSpPr>
        <p:spPr>
          <a:xfrm>
            <a:off x="457200" y="332640"/>
            <a:ext cx="8228880" cy="1007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it-IT" sz="3200" spc="197" strike="noStrike" cap="all">
                <a:solidFill>
                  <a:srgbClr val="e0e3d5"/>
                </a:solidFill>
                <a:latin typeface="Franklin Gothic Medium"/>
              </a:rPr>
              <a:t>Cliccare su “MODULI COMPILABILI”</a:t>
            </a:r>
            <a:endParaRPr b="0" lang="it-IT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Picture 3" descr=""/>
          <p:cNvPicPr/>
          <p:nvPr/>
        </p:nvPicPr>
        <p:blipFill>
          <a:blip r:embed="rId1"/>
          <a:stretch/>
        </p:blipFill>
        <p:spPr>
          <a:xfrm>
            <a:off x="388800" y="1919880"/>
            <a:ext cx="8358840" cy="4100760"/>
          </a:xfrm>
          <a:prstGeom prst="rect">
            <a:avLst/>
          </a:prstGeom>
          <a:ln w="0">
            <a:noFill/>
          </a:ln>
        </p:spPr>
      </p:pic>
      <p:sp>
        <p:nvSpPr>
          <p:cNvPr id="191" name="PlaceHolder 1"/>
          <p:cNvSpPr>
            <a:spLocks noGrp="1"/>
          </p:cNvSpPr>
          <p:nvPr>
            <p:ph type="ftr"/>
          </p:nvPr>
        </p:nvSpPr>
        <p:spPr>
          <a:xfrm>
            <a:off x="3048120" y="6356520"/>
            <a:ext cx="3351960" cy="27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it-IT" sz="1100" spc="-1" strike="noStrike">
                <a:solidFill>
                  <a:srgbClr val="534949"/>
                </a:solidFill>
                <a:latin typeface="Franklin Gothic Medium"/>
              </a:rPr>
              <a:t>Ufficio XI - Ambito territoriale di Reggio Emilia</a:t>
            </a:r>
            <a:endParaRPr b="0" lang="it-IT" sz="1100" spc="-1" strike="noStrike">
              <a:latin typeface="Times New Roman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 type="title"/>
          </p:nvPr>
        </p:nvSpPr>
        <p:spPr>
          <a:xfrm>
            <a:off x="457200" y="404640"/>
            <a:ext cx="8228880" cy="1151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it-IT" sz="2700" spc="197" strike="noStrike" cap="all">
                <a:solidFill>
                  <a:srgbClr val="e0e3d5"/>
                </a:solidFill>
                <a:latin typeface="Franklin Gothic Medium"/>
              </a:rPr>
              <a:t>CLICCARE la matita a sinistra del titolo</a:t>
            </a:r>
            <a:br/>
            <a:endParaRPr b="0" lang="it-IT" sz="2700" spc="-1" strike="noStrike">
              <a:latin typeface="Arial"/>
            </a:endParaRPr>
          </a:p>
        </p:txBody>
      </p:sp>
      <p:sp>
        <p:nvSpPr>
          <p:cNvPr id="193" name="Ovale 6"/>
          <p:cNvSpPr/>
          <p:nvPr/>
        </p:nvSpPr>
        <p:spPr>
          <a:xfrm>
            <a:off x="971640" y="5517360"/>
            <a:ext cx="647280" cy="509760"/>
          </a:xfrm>
          <a:prstGeom prst="ellipse">
            <a:avLst/>
          </a:prstGeom>
          <a:noFill/>
          <a:ln>
            <a:solidFill>
              <a:srgbClr val="c66951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</p:sp>
      <p:sp>
        <p:nvSpPr>
          <p:cNvPr id="194" name=""/>
          <p:cNvSpPr/>
          <p:nvPr/>
        </p:nvSpPr>
        <p:spPr>
          <a:xfrm>
            <a:off x="5940000" y="5760000"/>
            <a:ext cx="1259640" cy="107640"/>
          </a:xfrm>
          <a:prstGeom prst="rect">
            <a:avLst/>
          </a:prstGeom>
          <a:solidFill>
            <a:srgbClr val="dee6e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95" name=""/>
          <p:cNvSpPr/>
          <p:nvPr/>
        </p:nvSpPr>
        <p:spPr>
          <a:xfrm>
            <a:off x="3060000" y="5688000"/>
            <a:ext cx="1259640" cy="179640"/>
          </a:xfrm>
          <a:prstGeom prst="rect">
            <a:avLst/>
          </a:prstGeom>
          <a:solidFill>
            <a:srgbClr val="dee6e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</TotalTime>
  <Application>LibreOffice/7.2.5.2$Windows_X86_64 LibreOffice_project/499f9727c189e6ef3471021d6132d4c694f357e5</Application>
  <AppVersion>15.0000</AppVersion>
  <Words>732</Words>
  <Paragraphs>91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2017-12-04T14:53:20Z</dcterms:created>
  <dc:creator>Administrator</dc:creator>
  <dc:description/>
  <dc:language>it-IT</dc:language>
  <cp:lastModifiedBy/>
  <cp:lastPrinted>2017-12-15T07:44:04Z</cp:lastPrinted>
  <dcterms:modified xsi:type="dcterms:W3CDTF">2022-02-18T12:29:41Z</dcterms:modified>
  <cp:revision>115</cp:revision>
  <dc:subject/>
  <dc:title>I laboratori formativi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Presentazione su schermo (4:3)</vt:lpwstr>
  </property>
  <property fmtid="{D5CDD505-2E9C-101B-9397-08002B2CF9AE}" pid="3" name="Slides">
    <vt:i4>19</vt:i4>
  </property>
</Properties>
</file>