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5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8012" y="609600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5638800"/>
                </a:moveTo>
                <a:lnTo>
                  <a:pt x="10972800" y="5638800"/>
                </a:lnTo>
                <a:lnTo>
                  <a:pt x="1097280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53791"/>
            <a:ext cx="761503" cy="6064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6984" y="3153791"/>
            <a:ext cx="755015" cy="606424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012695" y="3710558"/>
            <a:ext cx="8163559" cy="0"/>
          </a:xfrm>
          <a:custGeom>
            <a:avLst/>
            <a:gdLst/>
            <a:ahLst/>
            <a:cxnLst/>
            <a:rect l="l" t="t" r="r" b="b"/>
            <a:pathLst>
              <a:path w="8163559">
                <a:moveTo>
                  <a:pt x="0" y="0"/>
                </a:moveTo>
                <a:lnTo>
                  <a:pt x="8163433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68295" y="1933955"/>
            <a:ext cx="7586472" cy="100888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44011" y="2756916"/>
            <a:ext cx="5932932" cy="10088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33345" y="1762968"/>
            <a:ext cx="6925309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48425" y="1908149"/>
            <a:ext cx="4512945" cy="368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8012" y="609600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5638800"/>
                </a:moveTo>
                <a:lnTo>
                  <a:pt x="10972800" y="5638800"/>
                </a:lnTo>
                <a:lnTo>
                  <a:pt x="1097280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3153791"/>
            <a:ext cx="761503" cy="6064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36984" y="3153791"/>
            <a:ext cx="755015" cy="6064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1986" y="843788"/>
            <a:ext cx="9368027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0435" y="2207895"/>
            <a:ext cx="10406380" cy="3870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638790" y="6045123"/>
            <a:ext cx="20447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morcelliana.net/home/3208-essere-a-scuola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Tmk18v" TargetMode="Externa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bpRrW2Ns88" TargetMode="Externa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mariaclasse/tangram" TargetMode="Externa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532953"/>
            <a:ext cx="12192000" cy="3851275"/>
            <a:chOff x="0" y="1532953"/>
            <a:chExt cx="12192000" cy="3851275"/>
          </a:xfrm>
        </p:grpSpPr>
        <p:sp>
          <p:nvSpPr>
            <p:cNvPr id="4" name="object 4"/>
            <p:cNvSpPr/>
            <p:nvPr/>
          </p:nvSpPr>
          <p:spPr>
            <a:xfrm>
              <a:off x="2328291" y="1540891"/>
              <a:ext cx="7543800" cy="3835400"/>
            </a:xfrm>
            <a:custGeom>
              <a:avLst/>
              <a:gdLst/>
              <a:ahLst/>
              <a:cxnLst/>
              <a:rect l="l" t="t" r="r" b="b"/>
              <a:pathLst>
                <a:path w="7543800" h="3835400">
                  <a:moveTo>
                    <a:pt x="0" y="3835400"/>
                  </a:moveTo>
                  <a:lnTo>
                    <a:pt x="7543800" y="3835400"/>
                  </a:lnTo>
                  <a:lnTo>
                    <a:pt x="7543800" y="0"/>
                  </a:lnTo>
                  <a:lnTo>
                    <a:pt x="0" y="0"/>
                  </a:lnTo>
                  <a:lnTo>
                    <a:pt x="0" y="3835400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47568"/>
              <a:ext cx="2461089" cy="6126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36201" y="3147568"/>
              <a:ext cx="2455797" cy="6126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92400" y="3522091"/>
              <a:ext cx="6816090" cy="0"/>
            </a:xfrm>
            <a:custGeom>
              <a:avLst/>
              <a:gdLst/>
              <a:ahLst/>
              <a:cxnLst/>
              <a:rect l="l" t="t" r="r" b="b"/>
              <a:pathLst>
                <a:path w="6816090">
                  <a:moveTo>
                    <a:pt x="0" y="0"/>
                  </a:moveTo>
                  <a:lnTo>
                    <a:pt x="6815708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06851" y="1976754"/>
            <a:ext cx="51974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5080" indent="-3556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INSEGNARE</a:t>
            </a:r>
            <a:r>
              <a:rPr sz="3600" spc="-40" dirty="0"/>
              <a:t> </a:t>
            </a:r>
            <a:r>
              <a:rPr sz="3600" dirty="0"/>
              <a:t>E</a:t>
            </a:r>
            <a:r>
              <a:rPr sz="3600" spc="-50" dirty="0"/>
              <a:t> </a:t>
            </a:r>
            <a:r>
              <a:rPr sz="3600" dirty="0"/>
              <a:t>APPRENDERE </a:t>
            </a:r>
            <a:r>
              <a:rPr sz="3600" spc="-800" dirty="0"/>
              <a:t> </a:t>
            </a:r>
            <a:r>
              <a:rPr sz="3600" dirty="0"/>
              <a:t>NELLE</a:t>
            </a:r>
            <a:r>
              <a:rPr lang="it-IT" sz="3600" spc="-30" dirty="0"/>
              <a:t> </a:t>
            </a:r>
            <a:r>
              <a:rPr sz="3600" spc="-45" dirty="0"/>
              <a:t> </a:t>
            </a:r>
            <a:r>
              <a:rPr sz="3600" dirty="0"/>
              <a:t>SCUOLE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17034" y="3926204"/>
            <a:ext cx="37084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0" dirty="0">
                <a:latin typeface="Calibri"/>
                <a:cs typeface="Calibri"/>
              </a:rPr>
              <a:t>PROGETTARE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PER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EAS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1683" y="5798722"/>
            <a:ext cx="3962400" cy="830356"/>
          </a:xfrm>
          <a:prstGeom prst="rect">
            <a:avLst/>
          </a:prstGeom>
          <a:solidFill>
            <a:srgbClr val="DADADA"/>
          </a:solidFill>
          <a:ln w="9525">
            <a:solidFill>
              <a:srgbClr val="336699"/>
            </a:solidFill>
          </a:ln>
        </p:spPr>
        <p:txBody>
          <a:bodyPr vert="horz" wrap="square" lIns="0" tIns="1339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lang="it-IT" b="1" spc="-5" dirty="0">
                <a:latin typeface="Calibri"/>
                <a:cs typeface="Calibri"/>
              </a:rPr>
              <a:t>Prof Enrico Malossi </a:t>
            </a:r>
          </a:p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lang="it-IT" sz="1800" b="1" spc="-5" dirty="0">
                <a:latin typeface="Calibri"/>
                <a:cs typeface="Calibri"/>
              </a:rPr>
              <a:t>Università di Bologna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14615" y="5798718"/>
            <a:ext cx="3962400" cy="591187"/>
          </a:xfrm>
          <a:prstGeom prst="rect">
            <a:avLst/>
          </a:prstGeom>
          <a:solidFill>
            <a:srgbClr val="DADADA"/>
          </a:solidFill>
          <a:ln w="9525">
            <a:solidFill>
              <a:srgbClr val="336699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69365">
              <a:lnSpc>
                <a:spcPct val="100000"/>
              </a:lnSpc>
            </a:pPr>
            <a:r>
              <a:rPr lang="it-IT" b="1" dirty="0">
                <a:latin typeface="Calibri"/>
                <a:cs typeface="Calibri"/>
              </a:rPr>
              <a:t>Aprile 2021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40088" y="5082032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1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2300" y="1519808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398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9741" y="687781"/>
            <a:ext cx="7189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DEFINIZIONE</a:t>
            </a:r>
            <a:r>
              <a:rPr sz="4000" spc="5" dirty="0"/>
              <a:t> </a:t>
            </a:r>
            <a:r>
              <a:rPr sz="4000" spc="-5" dirty="0"/>
              <a:t>DI</a:t>
            </a:r>
            <a:r>
              <a:rPr sz="4000" dirty="0"/>
              <a:t> </a:t>
            </a:r>
            <a:r>
              <a:rPr sz="4000" spc="-20" dirty="0"/>
              <a:t>APPRENDIMENTO</a:t>
            </a:r>
            <a:endParaRPr sz="4000" dirty="0"/>
          </a:p>
        </p:txBody>
      </p:sp>
      <p:sp>
        <p:nvSpPr>
          <p:cNvPr id="6" name="object 6"/>
          <p:cNvSpPr txBox="1"/>
          <p:nvPr/>
        </p:nvSpPr>
        <p:spPr>
          <a:xfrm>
            <a:off x="10638790" y="6510858"/>
            <a:ext cx="204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latin typeface="Calibri"/>
                <a:cs typeface="Calibri"/>
              </a:rPr>
              <a:t>10</a:t>
            </a:fld>
            <a:endParaRPr sz="1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394" y="1570126"/>
            <a:ext cx="921385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76860" indent="-287020">
              <a:lnSpc>
                <a:spcPct val="150000"/>
              </a:lnSpc>
              <a:spcBef>
                <a:spcPts val="100"/>
              </a:spcBef>
              <a:buClr>
                <a:srgbClr val="83992A"/>
              </a:buClr>
              <a:buSzPct val="114285"/>
              <a:buFont typeface="Arial"/>
              <a:buChar char="•"/>
              <a:tabLst>
                <a:tab pos="299720" algn="l"/>
              </a:tabLst>
            </a:pPr>
            <a:r>
              <a:rPr sz="2800" spc="-40" dirty="0">
                <a:solidFill>
                  <a:srgbClr val="252525"/>
                </a:solidFill>
                <a:latin typeface="Calibri"/>
                <a:cs typeface="Calibri"/>
              </a:rPr>
              <a:t>“L’apprendimento</a:t>
            </a:r>
            <a:r>
              <a:rPr sz="28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è</a:t>
            </a:r>
            <a:r>
              <a:rPr sz="28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un</a:t>
            </a:r>
            <a:r>
              <a:rPr sz="28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processo</a:t>
            </a:r>
            <a:r>
              <a:rPr sz="28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naturale</a:t>
            </a:r>
            <a:r>
              <a:rPr sz="28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con</a:t>
            </a:r>
            <a:r>
              <a:rPr sz="28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cui</a:t>
            </a:r>
            <a:r>
              <a:rPr sz="28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l’individuo </a:t>
            </a:r>
            <a:r>
              <a:rPr sz="2800" spc="-6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persegue</a:t>
            </a:r>
            <a:r>
              <a:rPr sz="28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obiettivi</a:t>
            </a:r>
            <a:r>
              <a:rPr sz="28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per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lui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significativi;</a:t>
            </a:r>
            <a:r>
              <a:rPr sz="28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è</a:t>
            </a:r>
            <a:r>
              <a:rPr sz="28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252525"/>
                </a:solidFill>
                <a:latin typeface="Calibri"/>
                <a:cs typeface="Calibri"/>
              </a:rPr>
              <a:t>attivo,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volontario</a:t>
            </a:r>
            <a:r>
              <a:rPr sz="28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e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mediato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internamente,</a:t>
            </a:r>
            <a:r>
              <a:rPr sz="28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è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un</a:t>
            </a:r>
            <a:r>
              <a:rPr sz="28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processo</a:t>
            </a:r>
            <a:r>
              <a:rPr sz="28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di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scoperta</a:t>
            </a:r>
            <a:r>
              <a:rPr sz="28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di</a:t>
            </a:r>
            <a:endParaRPr sz="2800" dirty="0">
              <a:latin typeface="Calibri"/>
              <a:cs typeface="Calibri"/>
            </a:endParaRPr>
          </a:p>
          <a:p>
            <a:pPr marL="299085" marR="5080">
              <a:lnSpc>
                <a:spcPts val="5040"/>
              </a:lnSpc>
              <a:spcBef>
                <a:spcPts val="445"/>
              </a:spcBef>
            </a:pP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costruzione</a:t>
            </a:r>
            <a:r>
              <a:rPr sz="28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del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significato</a:t>
            </a:r>
            <a:r>
              <a:rPr sz="28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dell’informazione</a:t>
            </a:r>
            <a:r>
              <a:rPr sz="28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28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252525"/>
                </a:solidFill>
                <a:latin typeface="Calibri"/>
                <a:cs typeface="Calibri"/>
              </a:rPr>
              <a:t>dell’esperienza, </a:t>
            </a:r>
            <a:r>
              <a:rPr sz="2800" spc="-6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Calibri"/>
                <a:cs typeface="Calibri"/>
              </a:rPr>
              <a:t>filtrato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252525"/>
                </a:solidFill>
                <a:latin typeface="Calibri"/>
                <a:cs typeface="Calibri"/>
              </a:rPr>
              <a:t>attraverso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 le</a:t>
            </a:r>
            <a:r>
              <a:rPr sz="28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percezioni,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i</a:t>
            </a:r>
            <a:r>
              <a:rPr sz="28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pensieri,</a:t>
            </a:r>
            <a:r>
              <a:rPr sz="28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28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i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sentimenti</a:t>
            </a:r>
            <a:endParaRPr sz="28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1235"/>
              </a:spcBef>
            </a:pP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individuali</a:t>
            </a:r>
            <a:r>
              <a:rPr sz="28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252525"/>
                </a:solidFill>
                <a:latin typeface="Calibri"/>
                <a:cs typeface="Calibri"/>
              </a:rPr>
              <a:t>dell’allievo”.</a:t>
            </a:r>
            <a:r>
              <a:rPr sz="2800" spc="-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252525"/>
                </a:solidFill>
                <a:latin typeface="Calibri"/>
                <a:cs typeface="Calibri"/>
              </a:rPr>
              <a:t>McCombs</a:t>
            </a:r>
            <a:r>
              <a:rPr sz="1050" i="1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252525"/>
                </a:solidFill>
                <a:latin typeface="Calibri"/>
                <a:cs typeface="Calibri"/>
              </a:rPr>
              <a:t>e </a:t>
            </a:r>
            <a:r>
              <a:rPr sz="1050" i="1" spc="-5" dirty="0">
                <a:solidFill>
                  <a:srgbClr val="252525"/>
                </a:solidFill>
                <a:latin typeface="Calibri"/>
                <a:cs typeface="Calibri"/>
              </a:rPr>
              <a:t>Whisler</a:t>
            </a:r>
            <a:endParaRPr sz="10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62724"/>
            <a:ext cx="12192000" cy="5793740"/>
            <a:chOff x="0" y="462724"/>
            <a:chExt cx="12192000" cy="5793740"/>
          </a:xfrm>
        </p:grpSpPr>
        <p:sp>
          <p:nvSpPr>
            <p:cNvPr id="3" name="object 3"/>
            <p:cNvSpPr/>
            <p:nvPr/>
          </p:nvSpPr>
          <p:spPr>
            <a:xfrm>
              <a:off x="6806425" y="1519809"/>
              <a:ext cx="3993515" cy="0"/>
            </a:xfrm>
            <a:custGeom>
              <a:avLst/>
              <a:gdLst/>
              <a:ahLst/>
              <a:cxnLst/>
              <a:rect l="l" t="t" r="r" b="b"/>
              <a:pathLst>
                <a:path w="3993515">
                  <a:moveTo>
                    <a:pt x="0" y="0"/>
                  </a:moveTo>
                  <a:lnTo>
                    <a:pt x="3993273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578599" y="462724"/>
              <a:ext cx="11613515" cy="836930"/>
            </a:xfrm>
            <a:custGeom>
              <a:avLst/>
              <a:gdLst/>
              <a:ahLst/>
              <a:cxnLst/>
              <a:rect l="l" t="t" r="r" b="b"/>
              <a:pathLst>
                <a:path w="11613515" h="836930">
                  <a:moveTo>
                    <a:pt x="11613388" y="0"/>
                  </a:moveTo>
                  <a:lnTo>
                    <a:pt x="0" y="0"/>
                  </a:lnTo>
                  <a:lnTo>
                    <a:pt x="0" y="836612"/>
                  </a:lnTo>
                  <a:lnTo>
                    <a:pt x="11613388" y="836612"/>
                  </a:lnTo>
                  <a:lnTo>
                    <a:pt x="11613388" y="0"/>
                  </a:lnTo>
                  <a:close/>
                </a:path>
              </a:pathLst>
            </a:custGeom>
            <a:solidFill>
              <a:srgbClr val="DEB34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87926" y="565150"/>
            <a:ext cx="37960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DEFINIZIONE</a:t>
            </a:r>
            <a:r>
              <a:rPr sz="3600" spc="-15" dirty="0"/>
              <a:t> </a:t>
            </a:r>
            <a:r>
              <a:rPr sz="3600" spc="-5" dirty="0"/>
              <a:t>DI</a:t>
            </a:r>
            <a:r>
              <a:rPr sz="3600" spc="-30" dirty="0"/>
              <a:t> </a:t>
            </a:r>
            <a:r>
              <a:rPr sz="3600" spc="-15" dirty="0"/>
              <a:t>EAS</a:t>
            </a:r>
            <a:endParaRPr sz="3600" dirty="0"/>
          </a:p>
        </p:txBody>
      </p:sp>
      <p:sp>
        <p:nvSpPr>
          <p:cNvPr id="6" name="object 6"/>
          <p:cNvSpPr txBox="1"/>
          <p:nvPr/>
        </p:nvSpPr>
        <p:spPr>
          <a:xfrm>
            <a:off x="10664190" y="6479235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11</a:t>
            </a:r>
            <a:endParaRPr sz="10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0661" y="1291437"/>
            <a:ext cx="6243955" cy="948690"/>
            <a:chOff x="570661" y="1291437"/>
            <a:chExt cx="6243955" cy="948690"/>
          </a:xfrm>
        </p:grpSpPr>
        <p:sp>
          <p:nvSpPr>
            <p:cNvPr id="8" name="object 8"/>
            <p:cNvSpPr/>
            <p:nvPr/>
          </p:nvSpPr>
          <p:spPr>
            <a:xfrm>
              <a:off x="578599" y="1299375"/>
              <a:ext cx="6228080" cy="932815"/>
            </a:xfrm>
            <a:custGeom>
              <a:avLst/>
              <a:gdLst/>
              <a:ahLst/>
              <a:cxnLst/>
              <a:rect l="l" t="t" r="r" b="b"/>
              <a:pathLst>
                <a:path w="6228080" h="932814">
                  <a:moveTo>
                    <a:pt x="6227826" y="0"/>
                  </a:moveTo>
                  <a:lnTo>
                    <a:pt x="0" y="0"/>
                  </a:lnTo>
                  <a:lnTo>
                    <a:pt x="0" y="932649"/>
                  </a:lnTo>
                  <a:lnTo>
                    <a:pt x="6227826" y="932649"/>
                  </a:lnTo>
                  <a:lnTo>
                    <a:pt x="622782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578599" y="1299375"/>
              <a:ext cx="6228080" cy="932815"/>
            </a:xfrm>
            <a:custGeom>
              <a:avLst/>
              <a:gdLst/>
              <a:ahLst/>
              <a:cxnLst/>
              <a:rect l="l" t="t" r="r" b="b"/>
              <a:pathLst>
                <a:path w="6228080" h="932814">
                  <a:moveTo>
                    <a:pt x="0" y="932649"/>
                  </a:moveTo>
                  <a:lnTo>
                    <a:pt x="6227826" y="932649"/>
                  </a:lnTo>
                  <a:lnTo>
                    <a:pt x="6227826" y="0"/>
                  </a:lnTo>
                  <a:lnTo>
                    <a:pt x="0" y="0"/>
                  </a:lnTo>
                  <a:lnTo>
                    <a:pt x="0" y="932649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80008" y="1303781"/>
            <a:ext cx="52266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2490" marR="5080" indent="-85979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0F0F0F"/>
                </a:solidFill>
                <a:latin typeface="Calibri"/>
                <a:cs typeface="Calibri"/>
              </a:rPr>
              <a:t>EAS</a:t>
            </a:r>
            <a:r>
              <a:rPr sz="2800" b="1" spc="-5" dirty="0">
                <a:solidFill>
                  <a:srgbClr val="0F0F0F"/>
                </a:solidFill>
                <a:latin typeface="Calibri"/>
                <a:cs typeface="Calibri"/>
              </a:rPr>
              <a:t> è</a:t>
            </a:r>
            <a:r>
              <a:rPr sz="2800" b="1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0F0F0F"/>
                </a:solidFill>
                <a:latin typeface="Calibri"/>
                <a:cs typeface="Calibri"/>
              </a:rPr>
              <a:t>un’attività</a:t>
            </a:r>
            <a:r>
              <a:rPr sz="2800" b="1" spc="4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F0F0F"/>
                </a:solidFill>
                <a:latin typeface="Calibri"/>
                <a:cs typeface="Calibri"/>
              </a:rPr>
              <a:t>di </a:t>
            </a:r>
            <a:r>
              <a:rPr sz="2800" b="1" spc="-10" dirty="0">
                <a:solidFill>
                  <a:srgbClr val="0F0F0F"/>
                </a:solidFill>
                <a:latin typeface="Calibri"/>
                <a:cs typeface="Calibri"/>
              </a:rPr>
              <a:t>insegnamento</a:t>
            </a:r>
            <a:r>
              <a:rPr sz="2800" b="1" spc="1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F0F0F"/>
                </a:solidFill>
                <a:latin typeface="Calibri"/>
                <a:cs typeface="Calibri"/>
              </a:rPr>
              <a:t>e </a:t>
            </a:r>
            <a:r>
              <a:rPr sz="2800" b="1" spc="-62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F0F0F"/>
                </a:solidFill>
                <a:latin typeface="Calibri"/>
                <a:cs typeface="Calibri"/>
              </a:rPr>
              <a:t>apprendimento</a:t>
            </a:r>
            <a:r>
              <a:rPr sz="2800" b="1" spc="2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F0F0F"/>
                </a:solidFill>
                <a:latin typeface="Calibri"/>
                <a:cs typeface="Calibri"/>
              </a:rPr>
              <a:t>( </a:t>
            </a:r>
            <a:r>
              <a:rPr sz="2800" b="1" spc="-35" dirty="0">
                <a:solidFill>
                  <a:srgbClr val="0F0F0F"/>
                </a:solidFill>
                <a:latin typeface="Calibri"/>
                <a:cs typeface="Calibri"/>
              </a:rPr>
              <a:t>T.L.A.)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55976" y="2420937"/>
            <a:ext cx="3950970" cy="792480"/>
          </a:xfrm>
          <a:prstGeom prst="rect">
            <a:avLst/>
          </a:prstGeom>
          <a:solidFill>
            <a:srgbClr val="F1F1F1"/>
          </a:solidFill>
          <a:ln w="15875">
            <a:solidFill>
              <a:srgbClr val="5F6E1C"/>
            </a:solidFill>
          </a:ln>
        </p:spPr>
        <p:txBody>
          <a:bodyPr vert="horz" wrap="square" lIns="0" tIns="193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25"/>
              </a:spcBef>
            </a:pPr>
            <a:r>
              <a:rPr sz="2400" b="1" spc="-15" dirty="0">
                <a:solidFill>
                  <a:srgbClr val="0F0F0F"/>
                </a:solidFill>
                <a:latin typeface="Calibri"/>
                <a:cs typeface="Calibri"/>
              </a:rPr>
              <a:t>contenuto</a:t>
            </a:r>
            <a:r>
              <a:rPr sz="2400" b="1" spc="-3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F0F0F"/>
                </a:solidFill>
                <a:latin typeface="Calibri"/>
                <a:cs typeface="Calibri"/>
              </a:rPr>
              <a:t>circoscritto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55976" y="4508563"/>
            <a:ext cx="3950970" cy="792480"/>
          </a:xfrm>
          <a:prstGeom prst="rect">
            <a:avLst/>
          </a:prstGeom>
          <a:solidFill>
            <a:srgbClr val="F1F1F1"/>
          </a:solidFill>
          <a:ln w="15875">
            <a:solidFill>
              <a:srgbClr val="5F6E1C"/>
            </a:solidFill>
          </a:ln>
        </p:spPr>
        <p:txBody>
          <a:bodyPr vert="horz" wrap="square" lIns="0" tIns="1943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30"/>
              </a:spcBef>
            </a:pPr>
            <a:r>
              <a:rPr sz="2400" b="1" spc="-5" dirty="0">
                <a:solidFill>
                  <a:srgbClr val="0F0F0F"/>
                </a:solidFill>
                <a:latin typeface="Calibri"/>
                <a:cs typeface="Calibri"/>
              </a:rPr>
              <a:t>agire</a:t>
            </a:r>
            <a:r>
              <a:rPr sz="2400" b="1" spc="-3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F0F0F"/>
                </a:solidFill>
                <a:latin typeface="Calibri"/>
                <a:cs typeface="Calibri"/>
              </a:rPr>
              <a:t>contestualizzato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55976" y="3500437"/>
            <a:ext cx="3950970" cy="792480"/>
          </a:xfrm>
          <a:prstGeom prst="rect">
            <a:avLst/>
          </a:prstGeom>
          <a:solidFill>
            <a:srgbClr val="F1F1F1"/>
          </a:solidFill>
          <a:ln w="15875">
            <a:solidFill>
              <a:srgbClr val="5F6E1C"/>
            </a:solidFill>
          </a:ln>
        </p:spPr>
        <p:txBody>
          <a:bodyPr vert="horz" wrap="square" lIns="0" tIns="194310" rIns="0" bIns="0" rtlCol="0">
            <a:spAutoFit/>
          </a:bodyPr>
          <a:lstStyle/>
          <a:p>
            <a:pPr marL="277495">
              <a:lnSpc>
                <a:spcPct val="100000"/>
              </a:lnSpc>
              <a:spcBef>
                <a:spcPts val="1530"/>
              </a:spcBef>
            </a:pPr>
            <a:r>
              <a:rPr sz="2400" b="1" spc="-10" dirty="0">
                <a:solidFill>
                  <a:srgbClr val="0F0F0F"/>
                </a:solidFill>
                <a:latin typeface="Calibri"/>
                <a:cs typeface="Calibri"/>
              </a:rPr>
              <a:t>sviluppo</a:t>
            </a:r>
            <a:r>
              <a:rPr sz="2400" b="1" spc="-1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F0F0F"/>
                </a:solidFill>
                <a:latin typeface="Calibri"/>
                <a:cs typeface="Calibri"/>
              </a:rPr>
              <a:t>temporale</a:t>
            </a:r>
            <a:r>
              <a:rPr sz="2400" b="1" spc="-2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F0F0F"/>
                </a:solidFill>
                <a:latin typeface="Calibri"/>
                <a:cs typeface="Calibri"/>
              </a:rPr>
              <a:t>ridotto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70674" y="5481637"/>
            <a:ext cx="6973570" cy="979805"/>
            <a:chOff x="570674" y="5481637"/>
            <a:chExt cx="6973570" cy="979805"/>
          </a:xfrm>
        </p:grpSpPr>
        <p:sp>
          <p:nvSpPr>
            <p:cNvPr id="15" name="object 15"/>
            <p:cNvSpPr/>
            <p:nvPr/>
          </p:nvSpPr>
          <p:spPr>
            <a:xfrm>
              <a:off x="578612" y="5489575"/>
              <a:ext cx="6957695" cy="963930"/>
            </a:xfrm>
            <a:custGeom>
              <a:avLst/>
              <a:gdLst/>
              <a:ahLst/>
              <a:cxnLst/>
              <a:rect l="l" t="t" r="r" b="b"/>
              <a:pathLst>
                <a:path w="6957695" h="963929">
                  <a:moveTo>
                    <a:pt x="6957314" y="0"/>
                  </a:moveTo>
                  <a:lnTo>
                    <a:pt x="0" y="0"/>
                  </a:lnTo>
                  <a:lnTo>
                    <a:pt x="0" y="963612"/>
                  </a:lnTo>
                  <a:lnTo>
                    <a:pt x="6957314" y="963612"/>
                  </a:lnTo>
                  <a:lnTo>
                    <a:pt x="695731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578612" y="5489575"/>
              <a:ext cx="6957695" cy="963930"/>
            </a:xfrm>
            <a:custGeom>
              <a:avLst/>
              <a:gdLst/>
              <a:ahLst/>
              <a:cxnLst/>
              <a:rect l="l" t="t" r="r" b="b"/>
              <a:pathLst>
                <a:path w="6957695" h="963929">
                  <a:moveTo>
                    <a:pt x="0" y="963612"/>
                  </a:moveTo>
                  <a:lnTo>
                    <a:pt x="6957314" y="963612"/>
                  </a:lnTo>
                  <a:lnTo>
                    <a:pt x="6957314" y="0"/>
                  </a:lnTo>
                  <a:lnTo>
                    <a:pt x="0" y="0"/>
                  </a:lnTo>
                  <a:lnTo>
                    <a:pt x="0" y="963612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56259" y="5574284"/>
            <a:ext cx="62026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F0F0F"/>
                </a:solidFill>
                <a:latin typeface="Calibri"/>
                <a:cs typeface="Calibri"/>
              </a:rPr>
              <a:t>Si </a:t>
            </a:r>
            <a:r>
              <a:rPr sz="2400" b="1" spc="-5" dirty="0">
                <a:solidFill>
                  <a:srgbClr val="0F0F0F"/>
                </a:solidFill>
                <a:latin typeface="Calibri"/>
                <a:cs typeface="Calibri"/>
              </a:rPr>
              <a:t>propone</a:t>
            </a:r>
            <a:r>
              <a:rPr sz="2400" b="1" spc="-3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F0F0F"/>
                </a:solidFill>
                <a:latin typeface="Calibri"/>
                <a:cs typeface="Calibri"/>
              </a:rPr>
              <a:t>come</a:t>
            </a:r>
            <a:r>
              <a:rPr sz="2400" b="1" spc="-2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F0F0F"/>
                </a:solidFill>
                <a:latin typeface="Calibri"/>
                <a:cs typeface="Calibri"/>
              </a:rPr>
              <a:t>forma</a:t>
            </a:r>
            <a:r>
              <a:rPr sz="2400" b="1" spc="-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F0F0F"/>
                </a:solidFill>
                <a:latin typeface="Calibri"/>
                <a:cs typeface="Calibri"/>
              </a:rPr>
              <a:t>di</a:t>
            </a:r>
            <a:r>
              <a:rPr sz="2400" b="1" spc="-10" dirty="0">
                <a:solidFill>
                  <a:srgbClr val="0F0F0F"/>
                </a:solidFill>
                <a:latin typeface="Calibri"/>
                <a:cs typeface="Calibri"/>
              </a:rPr>
              <a:t> insegnamento</a:t>
            </a:r>
            <a:r>
              <a:rPr sz="2400" b="1" spc="-5" dirty="0">
                <a:solidFill>
                  <a:srgbClr val="0F0F0F"/>
                </a:solidFill>
                <a:latin typeface="Calibri"/>
                <a:cs typeface="Calibri"/>
              </a:rPr>
              <a:t> efficace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0F0F0F"/>
                </a:solidFill>
                <a:latin typeface="Calibri"/>
                <a:cs typeface="Calibri"/>
              </a:rPr>
              <a:t>e</a:t>
            </a:r>
            <a:r>
              <a:rPr sz="2400" b="1" spc="-1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F0F0F"/>
                </a:solidFill>
                <a:latin typeface="Calibri"/>
                <a:cs typeface="Calibri"/>
              </a:rPr>
              <a:t>opportunità</a:t>
            </a:r>
            <a:r>
              <a:rPr sz="2400" b="1" spc="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F0F0F"/>
                </a:solidFill>
                <a:latin typeface="Calibri"/>
                <a:cs typeface="Calibri"/>
              </a:rPr>
              <a:t>di</a:t>
            </a:r>
            <a:r>
              <a:rPr sz="2400" b="1" spc="-1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F0F0F"/>
                </a:solidFill>
                <a:latin typeface="Calibri"/>
                <a:cs typeface="Calibri"/>
              </a:rPr>
              <a:t>apprendimento significativo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911413" y="1299463"/>
            <a:ext cx="9620885" cy="4834890"/>
            <a:chOff x="1911413" y="1299463"/>
            <a:chExt cx="9620885" cy="4834890"/>
          </a:xfrm>
        </p:grpSpPr>
        <p:sp>
          <p:nvSpPr>
            <p:cNvPr id="19" name="object 19"/>
            <p:cNvSpPr/>
            <p:nvPr/>
          </p:nvSpPr>
          <p:spPr>
            <a:xfrm>
              <a:off x="1919351" y="2276475"/>
              <a:ext cx="576580" cy="720725"/>
            </a:xfrm>
            <a:custGeom>
              <a:avLst/>
              <a:gdLst/>
              <a:ahLst/>
              <a:cxnLst/>
              <a:rect l="l" t="t" r="r" b="b"/>
              <a:pathLst>
                <a:path w="576580" h="720725">
                  <a:moveTo>
                    <a:pt x="101726" y="0"/>
                  </a:moveTo>
                  <a:lnTo>
                    <a:pt x="0" y="0"/>
                  </a:lnTo>
                  <a:lnTo>
                    <a:pt x="0" y="627634"/>
                  </a:lnTo>
                  <a:lnTo>
                    <a:pt x="432181" y="627634"/>
                  </a:lnTo>
                  <a:lnTo>
                    <a:pt x="432181" y="720725"/>
                  </a:lnTo>
                  <a:lnTo>
                    <a:pt x="576199" y="576707"/>
                  </a:lnTo>
                  <a:lnTo>
                    <a:pt x="432181" y="432562"/>
                  </a:lnTo>
                  <a:lnTo>
                    <a:pt x="432181" y="525779"/>
                  </a:lnTo>
                  <a:lnTo>
                    <a:pt x="101726" y="525779"/>
                  </a:lnTo>
                  <a:lnTo>
                    <a:pt x="10172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919351" y="2276475"/>
              <a:ext cx="576580" cy="720725"/>
            </a:xfrm>
            <a:custGeom>
              <a:avLst/>
              <a:gdLst/>
              <a:ahLst/>
              <a:cxnLst/>
              <a:rect l="l" t="t" r="r" b="b"/>
              <a:pathLst>
                <a:path w="576580" h="720725">
                  <a:moveTo>
                    <a:pt x="101726" y="0"/>
                  </a:moveTo>
                  <a:lnTo>
                    <a:pt x="101726" y="525779"/>
                  </a:lnTo>
                  <a:lnTo>
                    <a:pt x="432181" y="525779"/>
                  </a:lnTo>
                  <a:lnTo>
                    <a:pt x="432181" y="432562"/>
                  </a:lnTo>
                  <a:lnTo>
                    <a:pt x="576199" y="576707"/>
                  </a:lnTo>
                  <a:lnTo>
                    <a:pt x="432181" y="720725"/>
                  </a:lnTo>
                  <a:lnTo>
                    <a:pt x="432181" y="627634"/>
                  </a:lnTo>
                  <a:lnTo>
                    <a:pt x="0" y="627634"/>
                  </a:lnTo>
                  <a:lnTo>
                    <a:pt x="0" y="0"/>
                  </a:lnTo>
                  <a:lnTo>
                    <a:pt x="101726" y="0"/>
                  </a:lnTo>
                  <a:close/>
                </a:path>
              </a:pathLst>
            </a:custGeom>
            <a:ln w="158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919351" y="4365624"/>
              <a:ext cx="576580" cy="719455"/>
            </a:xfrm>
            <a:custGeom>
              <a:avLst/>
              <a:gdLst/>
              <a:ahLst/>
              <a:cxnLst/>
              <a:rect l="l" t="t" r="r" b="b"/>
              <a:pathLst>
                <a:path w="576580" h="719454">
                  <a:moveTo>
                    <a:pt x="101726" y="0"/>
                  </a:moveTo>
                  <a:lnTo>
                    <a:pt x="0" y="0"/>
                  </a:lnTo>
                  <a:lnTo>
                    <a:pt x="0" y="625982"/>
                  </a:lnTo>
                  <a:lnTo>
                    <a:pt x="432181" y="625982"/>
                  </a:lnTo>
                  <a:lnTo>
                    <a:pt x="432181" y="719201"/>
                  </a:lnTo>
                  <a:lnTo>
                    <a:pt x="576199" y="575056"/>
                  </a:lnTo>
                  <a:lnTo>
                    <a:pt x="432181" y="431038"/>
                  </a:lnTo>
                  <a:lnTo>
                    <a:pt x="432181" y="524129"/>
                  </a:lnTo>
                  <a:lnTo>
                    <a:pt x="101726" y="524129"/>
                  </a:lnTo>
                  <a:lnTo>
                    <a:pt x="10172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919351" y="4365624"/>
              <a:ext cx="576580" cy="719455"/>
            </a:xfrm>
            <a:custGeom>
              <a:avLst/>
              <a:gdLst/>
              <a:ahLst/>
              <a:cxnLst/>
              <a:rect l="l" t="t" r="r" b="b"/>
              <a:pathLst>
                <a:path w="576580" h="719454">
                  <a:moveTo>
                    <a:pt x="101726" y="0"/>
                  </a:moveTo>
                  <a:lnTo>
                    <a:pt x="101726" y="524129"/>
                  </a:lnTo>
                  <a:lnTo>
                    <a:pt x="432181" y="524129"/>
                  </a:lnTo>
                  <a:lnTo>
                    <a:pt x="432181" y="431038"/>
                  </a:lnTo>
                  <a:lnTo>
                    <a:pt x="576199" y="575056"/>
                  </a:lnTo>
                  <a:lnTo>
                    <a:pt x="432181" y="719201"/>
                  </a:lnTo>
                  <a:lnTo>
                    <a:pt x="432181" y="625982"/>
                  </a:lnTo>
                  <a:lnTo>
                    <a:pt x="0" y="625982"/>
                  </a:lnTo>
                  <a:lnTo>
                    <a:pt x="0" y="0"/>
                  </a:lnTo>
                  <a:lnTo>
                    <a:pt x="101726" y="0"/>
                  </a:lnTo>
                  <a:close/>
                </a:path>
              </a:pathLst>
            </a:custGeom>
            <a:ln w="158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919351" y="3284600"/>
              <a:ext cx="576580" cy="720725"/>
            </a:xfrm>
            <a:custGeom>
              <a:avLst/>
              <a:gdLst/>
              <a:ahLst/>
              <a:cxnLst/>
              <a:rect l="l" t="t" r="r" b="b"/>
              <a:pathLst>
                <a:path w="576580" h="720725">
                  <a:moveTo>
                    <a:pt x="101726" y="0"/>
                  </a:moveTo>
                  <a:lnTo>
                    <a:pt x="0" y="0"/>
                  </a:lnTo>
                  <a:lnTo>
                    <a:pt x="0" y="627507"/>
                  </a:lnTo>
                  <a:lnTo>
                    <a:pt x="432181" y="627507"/>
                  </a:lnTo>
                  <a:lnTo>
                    <a:pt x="432181" y="720725"/>
                  </a:lnTo>
                  <a:lnTo>
                    <a:pt x="576199" y="576580"/>
                  </a:lnTo>
                  <a:lnTo>
                    <a:pt x="432181" y="432562"/>
                  </a:lnTo>
                  <a:lnTo>
                    <a:pt x="432181" y="525653"/>
                  </a:lnTo>
                  <a:lnTo>
                    <a:pt x="101726" y="525653"/>
                  </a:lnTo>
                  <a:lnTo>
                    <a:pt x="10172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919351" y="3284600"/>
              <a:ext cx="576580" cy="720725"/>
            </a:xfrm>
            <a:custGeom>
              <a:avLst/>
              <a:gdLst/>
              <a:ahLst/>
              <a:cxnLst/>
              <a:rect l="l" t="t" r="r" b="b"/>
              <a:pathLst>
                <a:path w="576580" h="720725">
                  <a:moveTo>
                    <a:pt x="101726" y="0"/>
                  </a:moveTo>
                  <a:lnTo>
                    <a:pt x="101726" y="525653"/>
                  </a:lnTo>
                  <a:lnTo>
                    <a:pt x="432181" y="525653"/>
                  </a:lnTo>
                  <a:lnTo>
                    <a:pt x="432181" y="432562"/>
                  </a:lnTo>
                  <a:lnTo>
                    <a:pt x="576199" y="576580"/>
                  </a:lnTo>
                  <a:lnTo>
                    <a:pt x="432181" y="720725"/>
                  </a:lnTo>
                  <a:lnTo>
                    <a:pt x="432181" y="627507"/>
                  </a:lnTo>
                  <a:lnTo>
                    <a:pt x="0" y="627507"/>
                  </a:lnTo>
                  <a:lnTo>
                    <a:pt x="0" y="0"/>
                  </a:lnTo>
                  <a:lnTo>
                    <a:pt x="101726" y="0"/>
                  </a:lnTo>
                  <a:close/>
                </a:path>
              </a:pathLst>
            </a:custGeom>
            <a:ln w="158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320026" y="2276475"/>
              <a:ext cx="215900" cy="2952750"/>
            </a:xfrm>
            <a:custGeom>
              <a:avLst/>
              <a:gdLst/>
              <a:ahLst/>
              <a:cxnLst/>
              <a:rect l="l" t="t" r="r" b="b"/>
              <a:pathLst>
                <a:path w="215900" h="2952750">
                  <a:moveTo>
                    <a:pt x="161925" y="0"/>
                  </a:moveTo>
                  <a:lnTo>
                    <a:pt x="53975" y="0"/>
                  </a:lnTo>
                  <a:lnTo>
                    <a:pt x="53975" y="2844800"/>
                  </a:lnTo>
                  <a:lnTo>
                    <a:pt x="0" y="2844800"/>
                  </a:lnTo>
                  <a:lnTo>
                    <a:pt x="107950" y="2952750"/>
                  </a:lnTo>
                  <a:lnTo>
                    <a:pt x="215900" y="2844800"/>
                  </a:lnTo>
                  <a:lnTo>
                    <a:pt x="161925" y="2844800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7320026" y="2276475"/>
              <a:ext cx="215900" cy="2952750"/>
            </a:xfrm>
            <a:custGeom>
              <a:avLst/>
              <a:gdLst/>
              <a:ahLst/>
              <a:cxnLst/>
              <a:rect l="l" t="t" r="r" b="b"/>
              <a:pathLst>
                <a:path w="215900" h="2952750">
                  <a:moveTo>
                    <a:pt x="0" y="2844800"/>
                  </a:moveTo>
                  <a:lnTo>
                    <a:pt x="53975" y="2844800"/>
                  </a:lnTo>
                  <a:lnTo>
                    <a:pt x="53975" y="0"/>
                  </a:lnTo>
                  <a:lnTo>
                    <a:pt x="161925" y="0"/>
                  </a:lnTo>
                  <a:lnTo>
                    <a:pt x="161925" y="2844800"/>
                  </a:lnTo>
                  <a:lnTo>
                    <a:pt x="215900" y="2844800"/>
                  </a:lnTo>
                  <a:lnTo>
                    <a:pt x="107950" y="2952750"/>
                  </a:lnTo>
                  <a:lnTo>
                    <a:pt x="0" y="2844800"/>
                  </a:lnTo>
                  <a:close/>
                </a:path>
              </a:pathLst>
            </a:custGeom>
            <a:ln w="158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5305" y="1299463"/>
              <a:ext cx="1843786" cy="297751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18726" y="3325875"/>
              <a:ext cx="1903602" cy="279869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613900" y="3321113"/>
              <a:ext cx="1913255" cy="2808605"/>
            </a:xfrm>
            <a:custGeom>
              <a:avLst/>
              <a:gdLst/>
              <a:ahLst/>
              <a:cxnLst/>
              <a:rect l="l" t="t" r="r" b="b"/>
              <a:pathLst>
                <a:path w="1913254" h="2808604">
                  <a:moveTo>
                    <a:pt x="0" y="2808224"/>
                  </a:moveTo>
                  <a:lnTo>
                    <a:pt x="1913127" y="2808224"/>
                  </a:lnTo>
                  <a:lnTo>
                    <a:pt x="1913127" y="0"/>
                  </a:lnTo>
                  <a:lnTo>
                    <a:pt x="0" y="0"/>
                  </a:lnTo>
                  <a:lnTo>
                    <a:pt x="0" y="280822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2300" y="1519808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398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3661" y="754837"/>
            <a:ext cx="388492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5" dirty="0">
                <a:latin typeface="Calibri"/>
                <a:cs typeface="Calibri"/>
              </a:rPr>
              <a:t>EAS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–LE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BASI TEORICHE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38790" y="6510858"/>
            <a:ext cx="204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latin typeface="Calibri"/>
                <a:cs typeface="Calibri"/>
              </a:rPr>
              <a:t>12</a:t>
            </a:fld>
            <a:endParaRPr sz="1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394" y="1582928"/>
            <a:ext cx="9277985" cy="37661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69900" marR="718185" indent="-457200">
              <a:lnSpc>
                <a:spcPts val="4320"/>
              </a:lnSpc>
              <a:spcBef>
                <a:spcPts val="480"/>
              </a:spcBef>
              <a:buClr>
                <a:srgbClr val="83992A"/>
              </a:buClr>
              <a:buSzPct val="114583"/>
              <a:buAutoNum type="arabicPeriod"/>
              <a:tabLst>
                <a:tab pos="469265" algn="l"/>
                <a:tab pos="469900" algn="l"/>
              </a:tabLst>
            </a:pPr>
            <a:r>
              <a:rPr sz="2400" b="1" spc="-15" dirty="0">
                <a:solidFill>
                  <a:srgbClr val="252525"/>
                </a:solidFill>
                <a:latin typeface="Calibri"/>
                <a:cs typeface="Calibri"/>
              </a:rPr>
              <a:t>“INSEGNAMENTO</a:t>
            </a:r>
            <a:r>
              <a:rPr sz="240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Calibri"/>
                <a:cs typeface="Calibri"/>
              </a:rPr>
              <a:t>COME</a:t>
            </a:r>
            <a:r>
              <a:rPr sz="2400" b="1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252525"/>
                </a:solidFill>
                <a:latin typeface="Calibri"/>
                <a:cs typeface="Calibri"/>
              </a:rPr>
              <a:t>DESIGN”,</a:t>
            </a:r>
            <a:r>
              <a:rPr sz="2400" b="1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(</a:t>
            </a:r>
            <a:r>
              <a:rPr sz="24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Trasposizione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–</a:t>
            </a:r>
            <a:r>
              <a:rPr sz="24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Regolazione- </a:t>
            </a:r>
            <a:r>
              <a:rPr sz="2400" spc="-5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Valutazione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885"/>
              </a:spcBef>
              <a:buClr>
                <a:srgbClr val="83992A"/>
              </a:buClr>
              <a:buSzPct val="114583"/>
              <a:buAutoNum type="arabicPeriod"/>
              <a:tabLst>
                <a:tab pos="469265" algn="l"/>
                <a:tab pos="469900" algn="l"/>
              </a:tabLst>
            </a:pPr>
            <a:r>
              <a:rPr sz="2400" b="1" spc="-25" dirty="0">
                <a:solidFill>
                  <a:srgbClr val="252525"/>
                </a:solidFill>
                <a:latin typeface="Calibri"/>
                <a:cs typeface="Calibri"/>
              </a:rPr>
              <a:t>“APPRENDERE</a:t>
            </a:r>
            <a:r>
              <a:rPr sz="2400" b="1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b="1" spc="-45" dirty="0">
                <a:solidFill>
                  <a:srgbClr val="252525"/>
                </a:solidFill>
                <a:latin typeface="Calibri"/>
                <a:cs typeface="Calibri"/>
              </a:rPr>
              <a:t>FACENDO</a:t>
            </a:r>
            <a:r>
              <a:rPr sz="2400" spc="-45" dirty="0">
                <a:solidFill>
                  <a:srgbClr val="252525"/>
                </a:solidFill>
                <a:latin typeface="Calibri"/>
                <a:cs typeface="Calibri"/>
              </a:rPr>
              <a:t>”,</a:t>
            </a:r>
            <a:r>
              <a:rPr sz="24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Lavorare</a:t>
            </a:r>
            <a:r>
              <a:rPr sz="24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insieme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–</a:t>
            </a:r>
            <a:r>
              <a:rPr sz="24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laboratorio)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195"/>
              </a:spcBef>
              <a:buClr>
                <a:srgbClr val="83992A"/>
              </a:buClr>
              <a:buSzPct val="114583"/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252525"/>
                </a:solidFill>
                <a:latin typeface="Calibri"/>
                <a:cs typeface="Calibri"/>
              </a:rPr>
              <a:t>“FLIPPED </a:t>
            </a:r>
            <a:r>
              <a:rPr sz="2400" b="1" spc="-10" dirty="0">
                <a:solidFill>
                  <a:srgbClr val="252525"/>
                </a:solidFill>
                <a:latin typeface="Calibri"/>
                <a:cs typeface="Calibri"/>
              </a:rPr>
              <a:t>TEACHI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NG”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(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Lezione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posteriori)</a:t>
            </a:r>
            <a:endParaRPr sz="2400" dirty="0">
              <a:latin typeface="Calibri"/>
              <a:cs typeface="Calibri"/>
            </a:endParaRPr>
          </a:p>
          <a:p>
            <a:pPr marL="469900" marR="5080" indent="-457200">
              <a:lnSpc>
                <a:spcPct val="141500"/>
              </a:lnSpc>
              <a:spcBef>
                <a:spcPts val="830"/>
              </a:spcBef>
              <a:buClr>
                <a:srgbClr val="83992A"/>
              </a:buClr>
              <a:buSzPct val="114583"/>
              <a:buAutoNum type="arabicPeriod"/>
              <a:tabLst>
                <a:tab pos="469265" algn="l"/>
                <a:tab pos="469900" algn="l"/>
                <a:tab pos="2729865" algn="l"/>
              </a:tabLst>
            </a:pPr>
            <a:r>
              <a:rPr sz="2400" b="1" spc="-10" dirty="0">
                <a:solidFill>
                  <a:srgbClr val="252525"/>
                </a:solidFill>
                <a:latin typeface="Calibri"/>
                <a:cs typeface="Calibri"/>
              </a:rPr>
              <a:t>“GENERAZIONE </a:t>
            </a:r>
            <a:r>
              <a:rPr sz="2400" b="1" dirty="0">
                <a:solidFill>
                  <a:srgbClr val="252525"/>
                </a:solidFill>
                <a:latin typeface="Calibri"/>
                <a:cs typeface="Calibri"/>
              </a:rPr>
              <a:t>NELLA </a:t>
            </a:r>
            <a:r>
              <a:rPr sz="2400" b="1" spc="-15" dirty="0">
                <a:solidFill>
                  <a:srgbClr val="252525"/>
                </a:solidFill>
                <a:latin typeface="Calibri"/>
                <a:cs typeface="Calibri"/>
              </a:rPr>
              <a:t>ZONA </a:t>
            </a:r>
            <a:r>
              <a:rPr sz="2400" b="1" spc="-5" dirty="0">
                <a:solidFill>
                  <a:srgbClr val="252525"/>
                </a:solidFill>
                <a:latin typeface="Calibri"/>
                <a:cs typeface="Calibri"/>
              </a:rPr>
              <a:t>DI INTERSEZIONE TRA </a:t>
            </a:r>
            <a:r>
              <a:rPr sz="2400" b="1" dirty="0">
                <a:solidFill>
                  <a:srgbClr val="252525"/>
                </a:solidFill>
                <a:latin typeface="Calibri"/>
                <a:cs typeface="Calibri"/>
              </a:rPr>
              <a:t>LE </a:t>
            </a:r>
            <a:r>
              <a:rPr sz="2400" b="1" spc="-5" dirty="0">
                <a:solidFill>
                  <a:srgbClr val="252525"/>
                </a:solidFill>
                <a:latin typeface="Calibri"/>
                <a:cs typeface="Calibri"/>
              </a:rPr>
              <a:t>NEUROSCIENZE </a:t>
            </a:r>
            <a:r>
              <a:rPr sz="2400" b="1" spc="-5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52525"/>
                </a:solidFill>
                <a:latin typeface="Calibri"/>
                <a:cs typeface="Calibri"/>
              </a:rPr>
              <a:t>E LA</a:t>
            </a:r>
            <a:r>
              <a:rPr sz="2400" b="1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b="1" spc="-45" dirty="0">
                <a:solidFill>
                  <a:srgbClr val="252525"/>
                </a:solidFill>
                <a:latin typeface="Calibri"/>
                <a:cs typeface="Calibri"/>
              </a:rPr>
              <a:t>DIDATTICA</a:t>
            </a:r>
            <a:r>
              <a:rPr sz="2400" spc="-45" dirty="0">
                <a:solidFill>
                  <a:srgbClr val="252525"/>
                </a:solidFill>
                <a:latin typeface="Calibri"/>
                <a:cs typeface="Calibri"/>
              </a:rPr>
              <a:t>”.	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(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Semplessità)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2300" y="1519808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398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6313" y="754837"/>
            <a:ext cx="56464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5" dirty="0">
                <a:latin typeface="Calibri"/>
                <a:cs typeface="Calibri"/>
              </a:rPr>
              <a:t>“INSEGNAMENTO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COME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85" dirty="0">
                <a:latin typeface="Calibri"/>
                <a:cs typeface="Calibri"/>
              </a:rPr>
              <a:t>DESIGN”,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38790" y="6510858"/>
            <a:ext cx="204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latin typeface="Calibri"/>
                <a:cs typeface="Calibri"/>
              </a:rPr>
              <a:t>13</a:t>
            </a:fld>
            <a:endParaRPr sz="1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0734" y="1602740"/>
            <a:ext cx="10101580" cy="413257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74675">
              <a:lnSpc>
                <a:spcPts val="2590"/>
              </a:lnSpc>
              <a:spcBef>
                <a:spcPts val="425"/>
              </a:spcBef>
            </a:pPr>
            <a:r>
              <a:rPr sz="2400" b="1" spc="-15" dirty="0">
                <a:solidFill>
                  <a:srgbClr val="252525"/>
                </a:solidFill>
                <a:latin typeface="Calibri"/>
                <a:cs typeface="Calibri"/>
              </a:rPr>
              <a:t>Trasposizione</a:t>
            </a:r>
            <a:r>
              <a:rPr sz="240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cioè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individuare</a:t>
            </a:r>
            <a:r>
              <a:rPr sz="24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selezionare</a:t>
            </a:r>
            <a:r>
              <a:rPr sz="24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le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informazioni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da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trasferire,di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scegliere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mediatori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adatti,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di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costruire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il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percorso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attraverso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il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quale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renderli </a:t>
            </a:r>
            <a:r>
              <a:rPr sz="2400" spc="-5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accessibili</a:t>
            </a:r>
            <a:endParaRPr sz="2400" dirty="0">
              <a:latin typeface="Calibri"/>
              <a:cs typeface="Calibri"/>
            </a:endParaRPr>
          </a:p>
          <a:p>
            <a:pPr marL="12700" marR="360680">
              <a:lnSpc>
                <a:spcPts val="2590"/>
              </a:lnSpc>
              <a:spcBef>
                <a:spcPts val="1185"/>
              </a:spcBef>
              <a:tabLst>
                <a:tab pos="5271135" algn="l"/>
              </a:tabLst>
            </a:pPr>
            <a:r>
              <a:rPr sz="2400" b="1" spc="-5" dirty="0">
                <a:solidFill>
                  <a:srgbClr val="252525"/>
                </a:solidFill>
                <a:latin typeface="Calibri"/>
                <a:cs typeface="Calibri"/>
              </a:rPr>
              <a:t>Regolazione</a:t>
            </a:r>
            <a:r>
              <a:rPr sz="2400" b="1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All’insegnante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agli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alunni</a:t>
            </a:r>
            <a:r>
              <a:rPr sz="24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è	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richiesto di </a:t>
            </a:r>
            <a:r>
              <a:rPr sz="2400" b="1" spc="-10" dirty="0">
                <a:solidFill>
                  <a:srgbClr val="252525"/>
                </a:solidFill>
                <a:latin typeface="Calibri"/>
                <a:cs typeface="Calibri"/>
              </a:rPr>
              <a:t>“regolare”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la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propria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azione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di insegnamento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di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apprendimento,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di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prevedere,</a:t>
            </a:r>
            <a:r>
              <a:rPr sz="24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selezionare</a:t>
            </a:r>
            <a:r>
              <a:rPr sz="24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 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progettare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o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riprogettare attività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di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verificare,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in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itinere,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conoscenze,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abilità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 </a:t>
            </a:r>
            <a:r>
              <a:rPr sz="2400" spc="-5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competenze.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  <a:spcBef>
                <a:spcPts val="860"/>
              </a:spcBef>
            </a:pPr>
            <a:r>
              <a:rPr sz="2400" b="1" spc="-15" dirty="0">
                <a:solidFill>
                  <a:srgbClr val="252525"/>
                </a:solidFill>
                <a:latin typeface="Calibri"/>
                <a:cs typeface="Calibri"/>
              </a:rPr>
              <a:t>Valutazione</a:t>
            </a:r>
            <a:r>
              <a:rPr sz="2400" b="1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-</a:t>
            </a:r>
            <a:r>
              <a:rPr sz="24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l’acquisizione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la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rielaborazione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personale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soggettiva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attraverso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il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confronto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la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riflessione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metacognitiva.</a:t>
            </a:r>
            <a:endParaRPr sz="2400" dirty="0">
              <a:latin typeface="Calibri"/>
              <a:cs typeface="Calibri"/>
            </a:endParaRPr>
          </a:p>
          <a:p>
            <a:pPr marL="998855" marR="620395" indent="-332740">
              <a:lnSpc>
                <a:spcPts val="2590"/>
              </a:lnSpc>
              <a:spcBef>
                <a:spcPts val="1215"/>
              </a:spcBef>
            </a:pP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“</a:t>
            </a:r>
            <a:r>
              <a:rPr sz="2400" i="1" spc="-5" dirty="0">
                <a:solidFill>
                  <a:srgbClr val="252525"/>
                </a:solidFill>
                <a:latin typeface="Calibri"/>
                <a:cs typeface="Calibri"/>
              </a:rPr>
              <a:t>La scuola deve tornare ad </a:t>
            </a:r>
            <a:r>
              <a:rPr sz="2400" i="1" dirty="0">
                <a:solidFill>
                  <a:srgbClr val="252525"/>
                </a:solidFill>
                <a:latin typeface="Calibri"/>
                <a:cs typeface="Calibri"/>
              </a:rPr>
              <a:t>essere il luogo </a:t>
            </a:r>
            <a:r>
              <a:rPr sz="2400" i="1" spc="-5" dirty="0">
                <a:solidFill>
                  <a:srgbClr val="252525"/>
                </a:solidFill>
                <a:latin typeface="Calibri"/>
                <a:cs typeface="Calibri"/>
              </a:rPr>
              <a:t>dove si produce </a:t>
            </a:r>
            <a:r>
              <a:rPr sz="2400" i="1" dirty="0">
                <a:solidFill>
                  <a:srgbClr val="252525"/>
                </a:solidFill>
                <a:latin typeface="Calibri"/>
                <a:cs typeface="Calibri"/>
              </a:rPr>
              <a:t>cultura e </a:t>
            </a:r>
            <a:r>
              <a:rPr sz="2400" i="1" spc="-5" dirty="0">
                <a:solidFill>
                  <a:srgbClr val="252525"/>
                </a:solidFill>
                <a:latin typeface="Calibri"/>
                <a:cs typeface="Calibri"/>
              </a:rPr>
              <a:t>non </a:t>
            </a:r>
            <a:r>
              <a:rPr sz="2400" i="1" spc="-5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252525"/>
                </a:solidFill>
                <a:latin typeface="Calibri"/>
                <a:cs typeface="Calibri"/>
              </a:rPr>
              <a:t>semplicemente </a:t>
            </a:r>
            <a:r>
              <a:rPr sz="2400" i="1" spc="-5" dirty="0">
                <a:solidFill>
                  <a:srgbClr val="252525"/>
                </a:solidFill>
                <a:latin typeface="Calibri"/>
                <a:cs typeface="Calibri"/>
              </a:rPr>
              <a:t>uno</a:t>
            </a:r>
            <a:r>
              <a:rPr sz="2400" i="1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252525"/>
                </a:solidFill>
                <a:latin typeface="Calibri"/>
                <a:cs typeface="Calibri"/>
              </a:rPr>
              <a:t>spazio</a:t>
            </a:r>
            <a:r>
              <a:rPr sz="2400" i="1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252525"/>
                </a:solidFill>
                <a:latin typeface="Calibri"/>
                <a:cs typeface="Calibri"/>
              </a:rPr>
              <a:t>di</a:t>
            </a:r>
            <a:r>
              <a:rPr sz="2400" i="1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i="1" spc="-15" dirty="0">
                <a:solidFill>
                  <a:srgbClr val="252525"/>
                </a:solidFill>
                <a:latin typeface="Calibri"/>
                <a:cs typeface="Calibri"/>
              </a:rPr>
              <a:t>stanca</a:t>
            </a:r>
            <a:r>
              <a:rPr sz="2400" i="1" dirty="0">
                <a:solidFill>
                  <a:srgbClr val="252525"/>
                </a:solidFill>
                <a:latin typeface="Calibri"/>
                <a:cs typeface="Calibri"/>
              </a:rPr>
              <a:t> trasmissione </a:t>
            </a:r>
            <a:r>
              <a:rPr sz="2400" i="1" spc="-5" dirty="0">
                <a:solidFill>
                  <a:srgbClr val="252525"/>
                </a:solidFill>
                <a:latin typeface="Calibri"/>
                <a:cs typeface="Calibri"/>
              </a:rPr>
              <a:t>di</a:t>
            </a:r>
            <a:r>
              <a:rPr sz="2400" i="1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i="1" spc="-35" dirty="0">
                <a:solidFill>
                  <a:srgbClr val="252525"/>
                </a:solidFill>
                <a:latin typeface="Calibri"/>
                <a:cs typeface="Calibri"/>
              </a:rPr>
              <a:t>informazioni”.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2300" y="1519808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398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85825" y="1601368"/>
            <a:ext cx="10530205" cy="523240"/>
          </a:xfrm>
          <a:prstGeom prst="rect">
            <a:avLst/>
          </a:prstGeom>
          <a:ln w="9525">
            <a:solidFill>
              <a:srgbClr val="0F0F0F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207645">
              <a:lnSpc>
                <a:spcPct val="100000"/>
              </a:lnSpc>
              <a:spcBef>
                <a:spcPts val="175"/>
              </a:spcBef>
            </a:pPr>
            <a:r>
              <a:rPr sz="2800" spc="-5" dirty="0">
                <a:solidFill>
                  <a:srgbClr val="424D15"/>
                </a:solidFill>
                <a:latin typeface="Calibri"/>
                <a:cs typeface="Calibri"/>
              </a:rPr>
              <a:t>“</a:t>
            </a:r>
            <a:r>
              <a:rPr sz="2800" spc="15" dirty="0">
                <a:solidFill>
                  <a:srgbClr val="424D15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424D15"/>
                </a:solidFill>
                <a:latin typeface="Calibri"/>
                <a:cs typeface="Calibri"/>
              </a:rPr>
              <a:t>apprendere</a:t>
            </a:r>
            <a:r>
              <a:rPr sz="2000" b="1" i="1" spc="-20" dirty="0">
                <a:solidFill>
                  <a:srgbClr val="424D15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424D15"/>
                </a:solidFill>
                <a:latin typeface="Calibri"/>
                <a:cs typeface="Calibri"/>
              </a:rPr>
              <a:t>in</a:t>
            </a:r>
            <a:r>
              <a:rPr sz="2000" b="1" i="1" spc="-10" dirty="0">
                <a:solidFill>
                  <a:srgbClr val="424D15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424D15"/>
                </a:solidFill>
                <a:latin typeface="Calibri"/>
                <a:cs typeface="Calibri"/>
              </a:rPr>
              <a:t>modo</a:t>
            </a:r>
            <a:r>
              <a:rPr sz="2000" b="1" i="1" spc="-5" dirty="0">
                <a:solidFill>
                  <a:srgbClr val="424D15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424D15"/>
                </a:solidFill>
                <a:latin typeface="Calibri"/>
                <a:cs typeface="Calibri"/>
              </a:rPr>
              <a:t>attivo,</a:t>
            </a:r>
            <a:r>
              <a:rPr sz="2000" b="1" i="1" spc="-25" dirty="0">
                <a:solidFill>
                  <a:srgbClr val="424D15"/>
                </a:solidFill>
                <a:latin typeface="Calibri"/>
                <a:cs typeface="Calibri"/>
              </a:rPr>
              <a:t> </a:t>
            </a:r>
            <a:r>
              <a:rPr sz="2000" b="1" i="1" spc="-15" dirty="0">
                <a:solidFill>
                  <a:srgbClr val="424D15"/>
                </a:solidFill>
                <a:latin typeface="Calibri"/>
                <a:cs typeface="Calibri"/>
              </a:rPr>
              <a:t>costruttivo,</a:t>
            </a:r>
            <a:r>
              <a:rPr sz="2000" b="1" i="1" spc="-25" dirty="0">
                <a:solidFill>
                  <a:srgbClr val="424D15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424D15"/>
                </a:solidFill>
                <a:latin typeface="Calibri"/>
                <a:cs typeface="Calibri"/>
              </a:rPr>
              <a:t>intenzionale,</a:t>
            </a:r>
            <a:r>
              <a:rPr sz="2000" b="1" i="1" spc="-25" dirty="0">
                <a:solidFill>
                  <a:srgbClr val="424D15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424D15"/>
                </a:solidFill>
                <a:latin typeface="Calibri"/>
                <a:cs typeface="Calibri"/>
              </a:rPr>
              <a:t>autentico</a:t>
            </a:r>
            <a:r>
              <a:rPr sz="2000" b="1" i="1" spc="-45" dirty="0">
                <a:solidFill>
                  <a:srgbClr val="424D15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424D15"/>
                </a:solidFill>
                <a:latin typeface="Calibri"/>
                <a:cs typeface="Calibri"/>
              </a:rPr>
              <a:t>e</a:t>
            </a:r>
            <a:r>
              <a:rPr sz="2000" b="1" i="1" spc="5" dirty="0">
                <a:solidFill>
                  <a:srgbClr val="424D15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424D15"/>
                </a:solidFill>
                <a:latin typeface="Calibri"/>
                <a:cs typeface="Calibri"/>
              </a:rPr>
              <a:t>collaborativo.</a:t>
            </a:r>
            <a:r>
              <a:rPr sz="2000" i="1" spc="-5" dirty="0">
                <a:solidFill>
                  <a:srgbClr val="424D15"/>
                </a:solidFill>
                <a:latin typeface="Calibri"/>
                <a:cs typeface="Calibri"/>
              </a:rPr>
              <a:t>”</a:t>
            </a:r>
            <a:r>
              <a:rPr sz="2000" i="1" spc="-35" dirty="0">
                <a:solidFill>
                  <a:srgbClr val="424D1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24D15"/>
                </a:solidFill>
                <a:latin typeface="Calibri"/>
                <a:cs typeface="Calibri"/>
              </a:rPr>
              <a:t>(Jonassen</a:t>
            </a:r>
            <a:r>
              <a:rPr sz="1200" spc="20" dirty="0">
                <a:solidFill>
                  <a:srgbClr val="424D1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24D15"/>
                </a:solidFill>
                <a:latin typeface="Calibri"/>
                <a:cs typeface="Calibri"/>
              </a:rPr>
              <a:t>et</a:t>
            </a:r>
            <a:r>
              <a:rPr sz="1200" dirty="0">
                <a:solidFill>
                  <a:srgbClr val="424D15"/>
                </a:solidFill>
                <a:latin typeface="Calibri"/>
                <a:cs typeface="Calibri"/>
              </a:rPr>
              <a:t> al.</a:t>
            </a:r>
            <a:r>
              <a:rPr sz="1200" spc="5" dirty="0">
                <a:solidFill>
                  <a:srgbClr val="424D1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24D15"/>
                </a:solidFill>
                <a:latin typeface="Calibri"/>
                <a:cs typeface="Calibri"/>
              </a:rPr>
              <a:t>2007,</a:t>
            </a:r>
            <a:r>
              <a:rPr sz="1200" spc="5" dirty="0">
                <a:solidFill>
                  <a:srgbClr val="424D1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24D15"/>
                </a:solidFill>
                <a:latin typeface="Calibri"/>
                <a:cs typeface="Calibri"/>
              </a:rPr>
              <a:t>).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38790" y="6510858"/>
            <a:ext cx="204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latin typeface="Calibri"/>
                <a:cs typeface="Calibri"/>
              </a:rPr>
              <a:t>14</a:t>
            </a:fld>
            <a:endParaRPr sz="1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67077" y="717041"/>
            <a:ext cx="8768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000000"/>
                </a:solidFill>
              </a:rPr>
              <a:t>EAS</a:t>
            </a:r>
            <a:r>
              <a:rPr sz="3600" spc="-10" dirty="0">
                <a:solidFill>
                  <a:srgbClr val="000000"/>
                </a:solidFill>
              </a:rPr>
              <a:t> PROPONE</a:t>
            </a:r>
            <a:r>
              <a:rPr sz="3600" spc="-3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APPRENDIMENTI</a:t>
            </a:r>
            <a:r>
              <a:rPr sz="3600" spc="10" dirty="0">
                <a:solidFill>
                  <a:srgbClr val="000000"/>
                </a:solidFill>
              </a:rPr>
              <a:t> </a:t>
            </a:r>
            <a:r>
              <a:rPr sz="3600" spc="-25" dirty="0">
                <a:solidFill>
                  <a:srgbClr val="000000"/>
                </a:solidFill>
              </a:rPr>
              <a:t>SIGNIFICATIVI</a:t>
            </a:r>
            <a:endParaRPr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793800" y="2141347"/>
            <a:ext cx="10354310" cy="407225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9085" marR="116205" indent="-287020">
              <a:lnSpc>
                <a:spcPct val="100299"/>
              </a:lnSpc>
              <a:spcBef>
                <a:spcPts val="85"/>
              </a:spcBef>
              <a:buClr>
                <a:srgbClr val="83992A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b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ATTIVO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: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l’alunno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è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impegnato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nella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costruzione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della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sua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conoscenza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mediante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la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manipolazione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di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oggetti,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l’osservazione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l’interpretazione</a:t>
            </a:r>
            <a:r>
              <a:rPr sz="1900" spc="5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dei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risultati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dei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suoi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interventi.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In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questo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modo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si </a:t>
            </a:r>
            <a:r>
              <a:rPr sz="1900" spc="-10" dirty="0">
                <a:latin typeface="Calibri"/>
                <a:cs typeface="Calibri"/>
              </a:rPr>
              <a:t>verifica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il 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principio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del “learning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by</a:t>
            </a:r>
            <a:r>
              <a:rPr sz="1900" spc="5" dirty="0">
                <a:latin typeface="Calibri"/>
                <a:cs typeface="Calibri"/>
              </a:rPr>
              <a:t> doing”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(imparare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facendo).</a:t>
            </a:r>
            <a:endParaRPr sz="1900" dirty="0">
              <a:latin typeface="Calibri"/>
              <a:cs typeface="Calibri"/>
            </a:endParaRPr>
          </a:p>
          <a:p>
            <a:pPr marL="299085" marR="575310" indent="-287020">
              <a:lnSpc>
                <a:spcPct val="100499"/>
              </a:lnSpc>
              <a:spcBef>
                <a:spcPts val="505"/>
              </a:spcBef>
              <a:buClr>
                <a:srgbClr val="83992A"/>
              </a:buClr>
              <a:buSzPct val="113636"/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dirty="0"/>
              <a:t>	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COSTRUTTIVO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 </a:t>
            </a:r>
            <a:r>
              <a:rPr sz="1900" spc="-20" dirty="0">
                <a:latin typeface="Calibri"/>
                <a:cs typeface="Calibri"/>
              </a:rPr>
              <a:t>l’alunno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integra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le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nuove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conoscenze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( che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creano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dissonanze)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quelle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già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possedute</a:t>
            </a:r>
            <a:endParaRPr sz="19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15"/>
              </a:spcBef>
              <a:buClr>
                <a:srgbClr val="83992A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INTENZIONALE</a:t>
            </a:r>
            <a:r>
              <a:rPr sz="22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l’alunno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è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consapevole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aver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scelto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compito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volerlo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eseguire</a:t>
            </a:r>
            <a:r>
              <a:rPr sz="1900" spc="4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per…;</a:t>
            </a:r>
            <a:endParaRPr sz="19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15"/>
              </a:spcBef>
            </a:pPr>
            <a:r>
              <a:rPr sz="1900" spc="-10" dirty="0">
                <a:latin typeface="Calibri"/>
                <a:cs typeface="Calibri"/>
              </a:rPr>
              <a:t>l’intenzionalità</a:t>
            </a:r>
            <a:r>
              <a:rPr sz="1900" spc="5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richiede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la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consapevolezza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dello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scopo.</a:t>
            </a:r>
            <a:endParaRPr sz="1900" dirty="0">
              <a:latin typeface="Calibri"/>
              <a:cs typeface="Calibri"/>
            </a:endParaRPr>
          </a:p>
          <a:p>
            <a:pPr marL="299085" marR="258445" indent="-287020">
              <a:lnSpc>
                <a:spcPct val="101099"/>
              </a:lnSpc>
              <a:spcBef>
                <a:spcPts val="515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AUTENTICO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: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il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compito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è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collocato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all’interno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situazioni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contesti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reali,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basato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su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problemi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complessi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aperti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che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richiedono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forte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coinvolgimento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degli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studenti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nei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contesti</a:t>
            </a:r>
            <a:r>
              <a:rPr sz="1900" spc="-10" dirty="0">
                <a:latin typeface="Calibri"/>
                <a:cs typeface="Calibri"/>
              </a:rPr>
              <a:t> concreti.</a:t>
            </a:r>
            <a:endParaRPr sz="19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600"/>
              </a:lnSpc>
              <a:spcBef>
                <a:spcPts val="525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COLLABORATIVO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presuppone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una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dimensione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cooperativa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ricerca,</a:t>
            </a:r>
            <a:r>
              <a:rPr sz="1900" spc="-5" dirty="0">
                <a:latin typeface="Calibri"/>
                <a:cs typeface="Calibri"/>
              </a:rPr>
              <a:t> di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scambio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,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confronto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e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 </a:t>
            </a:r>
            <a:r>
              <a:rPr sz="1900" spc="-10" dirty="0">
                <a:latin typeface="Calibri"/>
                <a:cs typeface="Calibri"/>
              </a:rPr>
              <a:t>dialogo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per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una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co-costruzione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dei </a:t>
            </a:r>
            <a:r>
              <a:rPr sz="1900" spc="-10" dirty="0">
                <a:latin typeface="Calibri"/>
                <a:cs typeface="Calibri"/>
              </a:rPr>
              <a:t>significati.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(</a:t>
            </a:r>
            <a:r>
              <a:rPr sz="1900" spc="-10" dirty="0">
                <a:latin typeface="Calibri"/>
                <a:cs typeface="Calibri"/>
              </a:rPr>
              <a:t> attenzione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alla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differenza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tra 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collaborativo/cooperativo)</a:t>
            </a:r>
            <a:endParaRPr sz="1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662"/>
            <a:ext cx="12192000" cy="5654675"/>
            <a:chOff x="0" y="601662"/>
            <a:chExt cx="12192000" cy="5654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7964" y="627888"/>
              <a:ext cx="8112252" cy="7894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40823" y="627888"/>
              <a:ext cx="577596" cy="78943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9600" y="707262"/>
            <a:ext cx="9432925" cy="821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45" dirty="0"/>
              <a:t>PROPRIETA’</a:t>
            </a:r>
            <a:r>
              <a:rPr sz="2800" spc="5" dirty="0"/>
              <a:t> </a:t>
            </a:r>
            <a:r>
              <a:rPr sz="2800" spc="-5" dirty="0"/>
              <a:t>DI</a:t>
            </a:r>
            <a:r>
              <a:rPr sz="2800" spc="10" dirty="0"/>
              <a:t> </a:t>
            </a:r>
            <a:r>
              <a:rPr sz="2800" spc="-5" dirty="0"/>
              <a:t>UN </a:t>
            </a:r>
            <a:r>
              <a:rPr sz="2800" spc="-10" dirty="0"/>
              <a:t>APPRENDIMENTO</a:t>
            </a:r>
            <a:r>
              <a:rPr sz="2800" spc="35" dirty="0"/>
              <a:t> </a:t>
            </a:r>
            <a:r>
              <a:rPr sz="2800" spc="-25" dirty="0"/>
              <a:t>SIGNIFICATIVO-</a:t>
            </a:r>
            <a:endParaRPr sz="2800" dirty="0"/>
          </a:p>
          <a:p>
            <a:pPr algn="ctr">
              <a:lnSpc>
                <a:spcPct val="100000"/>
              </a:lnSpc>
              <a:spcBef>
                <a:spcPts val="30"/>
              </a:spcBef>
              <a:tabLst>
                <a:tab pos="3630295" algn="l"/>
                <a:tab pos="9406890" algn="l"/>
              </a:tabLst>
            </a:pPr>
            <a:r>
              <a:rPr sz="2400" b="0" u="heavy" dirty="0">
                <a:uFill>
                  <a:solidFill>
                    <a:srgbClr val="83992A"/>
                  </a:solidFill>
                </a:uFill>
                <a:latin typeface="Calibri"/>
                <a:cs typeface="Calibri"/>
              </a:rPr>
              <a:t> 	(</a:t>
            </a:r>
            <a:r>
              <a:rPr sz="2400" b="0" u="heavy" spc="-35" dirty="0">
                <a:uFill>
                  <a:solidFill>
                    <a:srgbClr val="83992A"/>
                  </a:solidFill>
                </a:uFill>
                <a:latin typeface="Calibri"/>
                <a:cs typeface="Calibri"/>
              </a:rPr>
              <a:t> </a:t>
            </a:r>
            <a:r>
              <a:rPr sz="2400" b="0" u="heavy" dirty="0">
                <a:uFill>
                  <a:solidFill>
                    <a:srgbClr val="83992A"/>
                  </a:solidFill>
                </a:uFill>
                <a:latin typeface="Calibri"/>
                <a:cs typeface="Calibri"/>
              </a:rPr>
              <a:t>JONASSEN</a:t>
            </a:r>
            <a:r>
              <a:rPr sz="2400" b="0" u="heavy" spc="-35" dirty="0">
                <a:uFill>
                  <a:solidFill>
                    <a:srgbClr val="83992A"/>
                  </a:solidFill>
                </a:uFill>
                <a:latin typeface="Calibri"/>
                <a:cs typeface="Calibri"/>
              </a:rPr>
              <a:t> </a:t>
            </a:r>
            <a:r>
              <a:rPr sz="2400" b="0" u="heavy" dirty="0">
                <a:uFill>
                  <a:solidFill>
                    <a:srgbClr val="83992A"/>
                  </a:solidFill>
                </a:uFill>
                <a:latin typeface="Calibri"/>
                <a:cs typeface="Calibri"/>
              </a:rPr>
              <a:t>–</a:t>
            </a:r>
            <a:r>
              <a:rPr sz="2400" b="0" u="heavy" spc="-20" dirty="0">
                <a:uFill>
                  <a:solidFill>
                    <a:srgbClr val="83992A"/>
                  </a:solidFill>
                </a:uFill>
                <a:latin typeface="Calibri"/>
                <a:cs typeface="Calibri"/>
              </a:rPr>
              <a:t> </a:t>
            </a:r>
            <a:r>
              <a:rPr sz="2400" b="0" u="heavy" spc="-5" dirty="0">
                <a:uFill>
                  <a:solidFill>
                    <a:srgbClr val="83992A"/>
                  </a:solidFill>
                </a:uFill>
                <a:latin typeface="Calibri"/>
                <a:cs typeface="Calibri"/>
              </a:rPr>
              <a:t>95)	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0981" y="1671154"/>
            <a:ext cx="10610215" cy="424091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638790" y="6510858"/>
            <a:ext cx="204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latin typeface="Calibri"/>
                <a:cs typeface="Calibri"/>
              </a:rPr>
              <a:t>15</a:t>
            </a:fld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9236" y="2233929"/>
            <a:ext cx="1013269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50000"/>
              </a:lnSpc>
              <a:spcBef>
                <a:spcPts val="10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  <a:tab pos="1982470" algn="l"/>
                <a:tab pos="5775325" algn="l"/>
              </a:tabLst>
            </a:pP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Vi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è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un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momento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nel quale si viene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 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contatto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con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le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informazioni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(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trova)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 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criticamente</a:t>
            </a:r>
            <a:r>
              <a:rPr sz="24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se ne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producono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appropriazioni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(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comprendi)</a:t>
            </a:r>
            <a:r>
              <a:rPr sz="24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,</a:t>
            </a:r>
            <a:r>
              <a:rPr sz="24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segue</a:t>
            </a:r>
            <a:r>
              <a:rPr sz="24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un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momento </a:t>
            </a:r>
            <a:r>
              <a:rPr sz="2400" spc="-5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in cui le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informazioni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servono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sostenere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una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produzione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(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elabora,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smonta,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rimonta,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agisci)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infine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occorre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che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quanto elaborato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partire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dalle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informazioni </a:t>
            </a:r>
            <a:r>
              <a:rPr sz="2400" spc="-5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di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cui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si dispone sia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sottoposto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verifica metacognitiva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(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rifletti) 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attraverso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la 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condivisione	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(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condividi)</a:t>
            </a:r>
            <a:r>
              <a:rPr sz="24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 la</a:t>
            </a:r>
            <a:r>
              <a:rPr sz="24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pubblicazione	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(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pubblica)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31557" y="664337"/>
            <a:ext cx="9869805" cy="500380"/>
            <a:chOff x="1031557" y="664337"/>
            <a:chExt cx="9869805" cy="50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6319" y="669099"/>
              <a:ext cx="9860280" cy="49053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36319" y="669099"/>
              <a:ext cx="9860280" cy="490855"/>
            </a:xfrm>
            <a:custGeom>
              <a:avLst/>
              <a:gdLst/>
              <a:ahLst/>
              <a:cxnLst/>
              <a:rect l="l" t="t" r="r" b="b"/>
              <a:pathLst>
                <a:path w="9860280" h="490855">
                  <a:moveTo>
                    <a:pt x="0" y="490537"/>
                  </a:moveTo>
                  <a:lnTo>
                    <a:pt x="9860280" y="490537"/>
                  </a:lnTo>
                  <a:lnTo>
                    <a:pt x="9860280" y="0"/>
                  </a:lnTo>
                  <a:lnTo>
                    <a:pt x="0" y="0"/>
                  </a:lnTo>
                  <a:lnTo>
                    <a:pt x="0" y="4905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36319" y="669099"/>
            <a:ext cx="9860280" cy="49085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sz="2400" dirty="0">
                <a:solidFill>
                  <a:srgbClr val="000000"/>
                </a:solidFill>
              </a:rPr>
              <a:t>RITMO</a:t>
            </a:r>
            <a:r>
              <a:rPr sz="2400" spc="-1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TERNARIO</a:t>
            </a:r>
            <a:r>
              <a:rPr sz="2400" spc="-4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DELLA</a:t>
            </a:r>
            <a:r>
              <a:rPr sz="2400" spc="-40" dirty="0">
                <a:solidFill>
                  <a:srgbClr val="000000"/>
                </a:solidFill>
              </a:rPr>
              <a:t> </a:t>
            </a:r>
            <a:r>
              <a:rPr sz="2400" spc="-35" dirty="0">
                <a:solidFill>
                  <a:srgbClr val="000000"/>
                </a:solidFill>
              </a:rPr>
              <a:t>DIDATTICA</a:t>
            </a:r>
            <a:endParaRPr sz="2400" dirty="0"/>
          </a:p>
        </p:txBody>
      </p:sp>
      <p:sp>
        <p:nvSpPr>
          <p:cNvPr id="10" name="object 10"/>
          <p:cNvSpPr txBox="1"/>
          <p:nvPr/>
        </p:nvSpPr>
        <p:spPr>
          <a:xfrm>
            <a:off x="10626597" y="6030054"/>
            <a:ext cx="2165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16</a:t>
            </a:fld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0280" y="1447647"/>
            <a:ext cx="2592705" cy="64643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779145" marR="393700" indent="-379730">
              <a:lnSpc>
                <a:spcPct val="100000"/>
              </a:lnSpc>
              <a:spcBef>
                <a:spcPts val="240"/>
              </a:spcBef>
            </a:pPr>
            <a:r>
              <a:rPr sz="1800" b="1" spc="-30" dirty="0">
                <a:latin typeface="Calibri"/>
                <a:cs typeface="Calibri"/>
              </a:rPr>
              <a:t>TROVA- </a:t>
            </a:r>
            <a:r>
              <a:rPr sz="1800" b="1" spc="-5" dirty="0">
                <a:latin typeface="Calibri"/>
                <a:cs typeface="Calibri"/>
              </a:rPr>
              <a:t>ELABORA </a:t>
            </a:r>
            <a:r>
              <a:rPr sz="1800" b="1" dirty="0">
                <a:latin typeface="Calibri"/>
                <a:cs typeface="Calibri"/>
              </a:rPr>
              <a:t>-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CONDIVIDI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78121" y="1438503"/>
            <a:ext cx="2664460" cy="64643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59790" marR="328295" indent="-524510">
              <a:lnSpc>
                <a:spcPct val="100000"/>
              </a:lnSpc>
              <a:spcBef>
                <a:spcPts val="240"/>
              </a:spcBef>
            </a:pPr>
            <a:r>
              <a:rPr sz="1800" b="1" spc="-30" dirty="0">
                <a:latin typeface="Calibri"/>
                <a:cs typeface="Calibri"/>
              </a:rPr>
              <a:t>SMONTA </a:t>
            </a:r>
            <a:r>
              <a:rPr sz="1800" b="1" dirty="0">
                <a:latin typeface="Calibri"/>
                <a:cs typeface="Calibri"/>
              </a:rPr>
              <a:t>– </a:t>
            </a:r>
            <a:r>
              <a:rPr sz="1800" b="1" spc="-25" dirty="0">
                <a:latin typeface="Calibri"/>
                <a:cs typeface="Calibri"/>
              </a:rPr>
              <a:t>RIMONTA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PUBBLICA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12683" y="1447647"/>
            <a:ext cx="2736850" cy="64643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73455" marR="303530" indent="-661670">
              <a:lnSpc>
                <a:spcPct val="100000"/>
              </a:lnSpc>
              <a:spcBef>
                <a:spcPts val="240"/>
              </a:spcBef>
            </a:pPr>
            <a:r>
              <a:rPr sz="1800" b="1" spc="-10" dirty="0">
                <a:latin typeface="Calibri"/>
                <a:cs typeface="Calibri"/>
              </a:rPr>
              <a:t>COMPRENDI </a:t>
            </a:r>
            <a:r>
              <a:rPr sz="1800" b="1" dirty="0">
                <a:latin typeface="Calibri"/>
                <a:cs typeface="Calibri"/>
              </a:rPr>
              <a:t>– </a:t>
            </a:r>
            <a:r>
              <a:rPr sz="1800" b="1" spc="-10" dirty="0">
                <a:latin typeface="Calibri"/>
                <a:cs typeface="Calibri"/>
              </a:rPr>
              <a:t>AGISCI-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RIFLETTI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146" y="754951"/>
            <a:ext cx="10537444" cy="49053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4146" y="754951"/>
            <a:ext cx="10537825" cy="4908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3654"/>
              </a:lnSpc>
            </a:pPr>
            <a:r>
              <a:rPr spc="-40" dirty="0">
                <a:solidFill>
                  <a:srgbClr val="000000"/>
                </a:solidFill>
              </a:rPr>
              <a:t>VALORE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DELL’EAS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77083" y="1533144"/>
            <a:ext cx="2165604" cy="56692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88199" y="1463763"/>
            <a:ext cx="10389870" cy="10160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352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65"/>
              </a:spcBef>
            </a:pPr>
            <a:r>
              <a:rPr sz="2000" spc="-35" dirty="0">
                <a:latin typeface="Calibri"/>
                <a:cs typeface="Calibri"/>
              </a:rPr>
              <a:t>L’EAS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costruito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SULL’ESPERIENZA</a:t>
            </a:r>
            <a:r>
              <a:rPr sz="2000" spc="-15" dirty="0">
                <a:latin typeface="Calibri"/>
                <a:cs typeface="Calibri"/>
              </a:rPr>
              <a:t>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momento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anticipatorio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 quello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operatorio,</a:t>
            </a:r>
            <a:r>
              <a:rPr sz="2000" dirty="0">
                <a:latin typeface="Calibri"/>
                <a:cs typeface="Calibri"/>
              </a:rPr>
              <a:t> ma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“la</a:t>
            </a:r>
            <a:endParaRPr sz="2000" dirty="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Calibri"/>
                <a:cs typeface="Calibri"/>
              </a:rPr>
              <a:t>sola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attività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-5" dirty="0">
                <a:latin typeface="Calibri"/>
                <a:cs typeface="Calibri"/>
              </a:rPr>
              <a:t> costituisce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esperienza.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dispersiva,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centrifuga,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dissipante”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[DEWEY].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626597" y="6030054"/>
            <a:ext cx="2165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17</a:t>
            </a:fld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8199" y="2808223"/>
            <a:ext cx="10389870" cy="193928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90805" marR="236220">
              <a:lnSpc>
                <a:spcPts val="3600"/>
              </a:lnSpc>
              <a:spcBef>
                <a:spcPts val="185"/>
              </a:spcBef>
            </a:pPr>
            <a:r>
              <a:rPr sz="2000" dirty="0">
                <a:latin typeface="Calibri"/>
                <a:cs typeface="Calibri"/>
              </a:rPr>
              <a:t>IL </a:t>
            </a:r>
            <a:r>
              <a:rPr sz="2000" b="1" dirty="0">
                <a:latin typeface="Calibri"/>
                <a:cs typeface="Calibri"/>
              </a:rPr>
              <a:t>MODELLAMENTO </a:t>
            </a:r>
            <a:r>
              <a:rPr sz="2000" spc="-10" dirty="0">
                <a:latin typeface="Calibri"/>
                <a:cs typeface="Calibri"/>
              </a:rPr>
              <a:t>opera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tutti 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10" dirty="0">
                <a:latin typeface="Calibri"/>
                <a:cs typeface="Calibri"/>
              </a:rPr>
              <a:t>tre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5" dirty="0">
                <a:latin typeface="Calibri"/>
                <a:cs typeface="Calibri"/>
              </a:rPr>
              <a:t>momenti </a:t>
            </a:r>
            <a:r>
              <a:rPr sz="2000" spc="-10" dirty="0">
                <a:latin typeface="Calibri"/>
                <a:cs typeface="Calibri"/>
              </a:rPr>
              <a:t>strutturali </a:t>
            </a:r>
            <a:r>
              <a:rPr sz="2000" spc="-5" dirty="0">
                <a:latin typeface="Calibri"/>
                <a:cs typeface="Calibri"/>
              </a:rPr>
              <a:t>dell’EAS: nel momento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ANTICIPATORIO,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grazie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agli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esempi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situazioni-stimolo,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momento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OPERATORIO, </a:t>
            </a:r>
            <a:r>
              <a:rPr sz="2000" spc="-10" dirty="0">
                <a:latin typeface="Calibri"/>
                <a:cs typeface="Calibri"/>
              </a:rPr>
              <a:t>grazie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alle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attività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collaborative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10" dirty="0">
                <a:latin typeface="Calibri"/>
                <a:cs typeface="Calibri"/>
              </a:rPr>
              <a:t>cooperative,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nella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RISTRUTTURAZIONE</a:t>
            </a:r>
            <a:r>
              <a:rPr sz="2000" spc="-10" dirty="0">
                <a:latin typeface="Calibri"/>
                <a:cs typeface="Calibri"/>
              </a:rPr>
              <a:t> grazie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indicazioni di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sintesi</a:t>
            </a:r>
            <a:endParaRPr sz="2000" dirty="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880"/>
              </a:spcBef>
            </a:pPr>
            <a:r>
              <a:rPr sz="2000" spc="-5" dirty="0">
                <a:latin typeface="Calibri"/>
                <a:cs typeface="Calibri"/>
              </a:rPr>
              <a:t>dell’insegnante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 alle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considerazioni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dei</a:t>
            </a:r>
            <a:r>
              <a:rPr sz="2000" dirty="0">
                <a:latin typeface="Calibri"/>
                <a:cs typeface="Calibri"/>
              </a:rPr>
              <a:t> compagni.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8199" y="4965458"/>
            <a:ext cx="10241280" cy="10160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90805" marR="502920">
              <a:lnSpc>
                <a:spcPts val="3600"/>
              </a:lnSpc>
              <a:spcBef>
                <a:spcPts val="190"/>
              </a:spcBef>
            </a:pPr>
            <a:r>
              <a:rPr sz="2000" dirty="0">
                <a:latin typeface="Calibri"/>
                <a:cs typeface="Calibri"/>
              </a:rPr>
              <a:t>la </a:t>
            </a:r>
            <a:r>
              <a:rPr sz="2000" b="1" dirty="0">
                <a:latin typeface="Calibri"/>
                <a:cs typeface="Calibri"/>
              </a:rPr>
              <a:t>RIPETIZIONE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svolge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un’importante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funzione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passaggio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dalla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memoria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breve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termine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quella 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lungo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termine.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tecnologie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aiutano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rendere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accettabile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 ripetizione.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1511" y="4067555"/>
            <a:ext cx="2552700" cy="5669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99160" y="4021201"/>
            <a:ext cx="10363200" cy="183133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377825" marR="394970" indent="-287020">
              <a:lnSpc>
                <a:spcPts val="3360"/>
              </a:lnSpc>
              <a:spcBef>
                <a:spcPts val="200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EAS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è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una</a:t>
            </a:r>
            <a:r>
              <a:rPr sz="20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252525"/>
                </a:solidFill>
                <a:latin typeface="Calibri"/>
                <a:cs typeface="Calibri"/>
              </a:rPr>
              <a:t>ATTIVITÀ </a:t>
            </a:r>
            <a:r>
              <a:rPr sz="2000" b="1" spc="-5" dirty="0">
                <a:solidFill>
                  <a:srgbClr val="252525"/>
                </a:solidFill>
                <a:latin typeface="Calibri"/>
                <a:cs typeface="Calibri"/>
              </a:rPr>
              <a:t>SEMPLESSA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,</a:t>
            </a:r>
            <a:r>
              <a:rPr sz="20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cioè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consente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di agire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 in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modo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 rapido</a:t>
            </a:r>
            <a:r>
              <a:rPr sz="20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ed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efficace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 di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Calibri"/>
                <a:cs typeface="Calibri"/>
              </a:rPr>
              <a:t>fronte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a </a:t>
            </a:r>
            <a:r>
              <a:rPr sz="2000" spc="-4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un</a:t>
            </a:r>
            <a:r>
              <a:rPr sz="20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problema.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questo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 modo</a:t>
            </a:r>
            <a:r>
              <a:rPr sz="20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di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Calibri"/>
                <a:cs typeface="Calibri"/>
              </a:rPr>
              <a:t>fronte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 ad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una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Calibri"/>
                <a:cs typeface="Calibri"/>
              </a:rPr>
              <a:t>realtà</a:t>
            </a:r>
            <a:r>
              <a:rPr sz="2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sempre</a:t>
            </a:r>
            <a:r>
              <a:rPr sz="2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più complessa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 non</a:t>
            </a:r>
            <a:r>
              <a:rPr sz="20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possiamo</a:t>
            </a:r>
            <a:endParaRPr sz="2000" dirty="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690"/>
              </a:spcBef>
            </a:pP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semplificare,</a:t>
            </a:r>
            <a:r>
              <a:rPr sz="20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quanto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banalizza</a:t>
            </a:r>
            <a:r>
              <a:rPr sz="2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la</a:t>
            </a:r>
            <a:r>
              <a:rPr sz="2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complessità,</a:t>
            </a:r>
            <a:r>
              <a:rPr sz="20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ma</a:t>
            </a:r>
            <a:r>
              <a:rPr sz="2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Calibri"/>
                <a:cs typeface="Calibri"/>
              </a:rPr>
              <a:t>trovare</a:t>
            </a:r>
            <a:r>
              <a:rPr sz="2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Calibri"/>
                <a:cs typeface="Calibri"/>
              </a:rPr>
              <a:t>strategie</a:t>
            </a:r>
            <a:r>
              <a:rPr sz="2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di</a:t>
            </a:r>
            <a:r>
              <a:rPr sz="20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fronteggiamento</a:t>
            </a:r>
            <a:r>
              <a:rPr sz="2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della</a:t>
            </a:r>
            <a:endParaRPr sz="2000" dirty="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960"/>
              </a:spcBef>
            </a:pP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complessità.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160" y="1268730"/>
            <a:ext cx="10363200" cy="2400935"/>
          </a:xfrm>
          <a:custGeom>
            <a:avLst/>
            <a:gdLst/>
            <a:ahLst/>
            <a:cxnLst/>
            <a:rect l="l" t="t" r="r" b="b"/>
            <a:pathLst>
              <a:path w="10363200" h="2400935">
                <a:moveTo>
                  <a:pt x="0" y="2400681"/>
                </a:moveTo>
                <a:lnTo>
                  <a:pt x="10363200" y="2400681"/>
                </a:lnTo>
                <a:lnTo>
                  <a:pt x="10363200" y="0"/>
                </a:lnTo>
                <a:lnTo>
                  <a:pt x="0" y="0"/>
                </a:lnTo>
                <a:lnTo>
                  <a:pt x="0" y="240068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977900" y="1390650"/>
            <a:ext cx="1003173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105"/>
              </a:spcBef>
            </a:pPr>
            <a:r>
              <a:rPr sz="2000" b="1" spc="-35" dirty="0">
                <a:latin typeface="Calibri"/>
                <a:cs typeface="Calibri"/>
              </a:rPr>
              <a:t>L’EAS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LAVORA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DUE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LIVELLI:</a:t>
            </a:r>
            <a:endParaRPr sz="2000" dirty="0">
              <a:latin typeface="Calibri"/>
              <a:cs typeface="Calibri"/>
            </a:endParaRPr>
          </a:p>
          <a:p>
            <a:pPr marL="287020" marR="925194" indent="-274955">
              <a:lnSpc>
                <a:spcPts val="3600"/>
              </a:lnSpc>
              <a:spcBef>
                <a:spcPts val="365"/>
              </a:spcBef>
            </a:pPr>
            <a:r>
              <a:rPr sz="3300" dirty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Consente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studente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ritornare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ricorsivamente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sullo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stesso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concetto,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lavoro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domestico,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nell’attività,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debriefing.</a:t>
            </a:r>
            <a:endParaRPr sz="2000" dirty="0">
              <a:latin typeface="Calibri"/>
              <a:cs typeface="Calibri"/>
            </a:endParaRPr>
          </a:p>
          <a:p>
            <a:pPr marL="285750" marR="5080" indent="-273685">
              <a:lnSpc>
                <a:spcPts val="3600"/>
              </a:lnSpc>
            </a:pPr>
            <a:r>
              <a:rPr sz="3300" dirty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sz="2000" dirty="0">
                <a:latin typeface="Calibri"/>
                <a:cs typeface="Calibri"/>
              </a:rPr>
              <a:t>2.</a:t>
            </a:r>
            <a:r>
              <a:rPr sz="2000" spc="-5" dirty="0">
                <a:latin typeface="Calibri"/>
                <a:cs typeface="Calibri"/>
              </a:rPr>
              <a:t> Nella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presentazione/condivisione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classe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discussione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permette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10" dirty="0">
                <a:latin typeface="Calibri"/>
                <a:cs typeface="Calibri"/>
              </a:rPr>
              <a:t> tornare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più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volte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sullo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stesso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problema,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favorendone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15" dirty="0">
                <a:latin typeface="Calibri"/>
                <a:cs typeface="Calibri"/>
              </a:rPr>
              <a:t>persistenza.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160" y="671766"/>
            <a:ext cx="10363200" cy="49053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99160" y="671766"/>
            <a:ext cx="10363200" cy="4908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654"/>
              </a:lnSpc>
            </a:pPr>
            <a:r>
              <a:rPr spc="-40" dirty="0">
                <a:solidFill>
                  <a:srgbClr val="000000"/>
                </a:solidFill>
              </a:rPr>
              <a:t>VALORE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DELL’EAS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626597" y="6030054"/>
            <a:ext cx="2165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18</a:t>
            </a:fld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6804" y="1455025"/>
            <a:ext cx="9196705" cy="407416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000" spc="-35" dirty="0">
                <a:solidFill>
                  <a:srgbClr val="252525"/>
                </a:solidFill>
                <a:latin typeface="Calibri"/>
                <a:cs typeface="Calibri"/>
              </a:rPr>
              <a:t>L’EAS</a:t>
            </a:r>
            <a:r>
              <a:rPr sz="20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si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costruisce</a:t>
            </a:r>
            <a:r>
              <a:rPr sz="20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su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 tre</a:t>
            </a:r>
            <a:r>
              <a:rPr sz="2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principi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Calibri"/>
                <a:cs typeface="Calibri"/>
              </a:rPr>
              <a:t>operatori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efficaci.</a:t>
            </a:r>
            <a:endParaRPr sz="2000" dirty="0">
              <a:latin typeface="Calibri"/>
              <a:cs typeface="Calibri"/>
            </a:endParaRPr>
          </a:p>
          <a:p>
            <a:pPr marL="299085" marR="310515" indent="-287020">
              <a:lnSpc>
                <a:spcPct val="150100"/>
              </a:lnSpc>
              <a:spcBef>
                <a:spcPts val="705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10" dirty="0">
                <a:solidFill>
                  <a:srgbClr val="252525"/>
                </a:solidFill>
                <a:latin typeface="Calibri"/>
                <a:cs typeface="Calibri"/>
              </a:rPr>
              <a:t>Creazione</a:t>
            </a:r>
            <a:r>
              <a:rPr sz="2000" b="1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52525"/>
                </a:solidFill>
                <a:latin typeface="Calibri"/>
                <a:cs typeface="Calibri"/>
              </a:rPr>
              <a:t>per</a:t>
            </a:r>
            <a:r>
              <a:rPr sz="2000" b="1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52525"/>
                </a:solidFill>
                <a:latin typeface="Calibri"/>
                <a:cs typeface="Calibri"/>
              </a:rPr>
              <a:t>inibizione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-</a:t>
            </a:r>
            <a:r>
              <a:rPr sz="20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producendo</a:t>
            </a:r>
            <a:r>
              <a:rPr sz="20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qualche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cosa,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vuol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 dire</a:t>
            </a:r>
            <a:r>
              <a:rPr sz="20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Calibri"/>
                <a:cs typeface="Calibri"/>
              </a:rPr>
              <a:t>operare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per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decisioni </a:t>
            </a:r>
            <a:r>
              <a:rPr sz="2000" spc="-43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anticipatorie</a:t>
            </a:r>
            <a:r>
              <a:rPr sz="2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20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non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mediante</a:t>
            </a:r>
            <a:r>
              <a:rPr sz="2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Calibri"/>
                <a:cs typeface="Calibri"/>
              </a:rPr>
              <a:t>l’applicazione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 di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un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apprendimento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già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insegnato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ed 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esplicitamente</a:t>
            </a:r>
            <a:r>
              <a:rPr sz="2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appreso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83992A"/>
              </a:buClr>
              <a:buFont typeface="Arial"/>
              <a:buChar char="•"/>
            </a:pPr>
            <a:endParaRPr sz="185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solidFill>
                  <a:srgbClr val="252525"/>
                </a:solidFill>
                <a:latin typeface="Calibri"/>
                <a:cs typeface="Calibri"/>
              </a:rPr>
              <a:t>La </a:t>
            </a:r>
            <a:r>
              <a:rPr sz="2000" b="1" spc="-10" dirty="0">
                <a:solidFill>
                  <a:srgbClr val="252525"/>
                </a:solidFill>
                <a:latin typeface="Calibri"/>
                <a:cs typeface="Calibri"/>
              </a:rPr>
              <a:t>rapidità</a:t>
            </a:r>
            <a:r>
              <a:rPr sz="2000" b="1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–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EAS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ha lo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spazio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di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una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 lezione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o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di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 una</a:t>
            </a:r>
            <a:r>
              <a:rPr sz="20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sua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porzione.</a:t>
            </a:r>
            <a:endParaRPr sz="20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50000"/>
              </a:lnSpc>
              <a:spcBef>
                <a:spcPts val="1080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solidFill>
                  <a:srgbClr val="252525"/>
                </a:solidFill>
                <a:latin typeface="Calibri"/>
                <a:cs typeface="Calibri"/>
              </a:rPr>
              <a:t>La </a:t>
            </a:r>
            <a:r>
              <a:rPr sz="2000" b="1" spc="-5" dirty="0">
                <a:solidFill>
                  <a:srgbClr val="252525"/>
                </a:solidFill>
                <a:latin typeface="Calibri"/>
                <a:cs typeface="Calibri"/>
              </a:rPr>
              <a:t>selezione</a:t>
            </a:r>
            <a:r>
              <a:rPr sz="2000" b="1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–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cioè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la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capacità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di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individuare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Calibri"/>
                <a:cs typeface="Calibri"/>
              </a:rPr>
              <a:t>tra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le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informazioni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disponibili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solo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quelle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pertinenti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al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suo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mondo</a:t>
            </a:r>
            <a:r>
              <a:rPr sz="20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pensato</a:t>
            </a:r>
            <a:r>
              <a:rPr sz="20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come</a:t>
            </a:r>
            <a:r>
              <a:rPr sz="20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l’insieme</a:t>
            </a:r>
            <a:r>
              <a:rPr sz="20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degli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indicatori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che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nella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realtà</a:t>
            </a:r>
            <a:r>
              <a:rPr sz="20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che lo </a:t>
            </a:r>
            <a:r>
              <a:rPr sz="2000" spc="-43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circondano</a:t>
            </a:r>
            <a:r>
              <a:rPr sz="20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hanno</a:t>
            </a:r>
            <a:r>
              <a:rPr sz="20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senso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per</a:t>
            </a:r>
            <a:r>
              <a:rPr sz="20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lui.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09383" y="750188"/>
            <a:ext cx="10547350" cy="500380"/>
            <a:chOff x="809383" y="750188"/>
            <a:chExt cx="10547350" cy="50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4146" y="754951"/>
              <a:ext cx="10537444" cy="49053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4146" y="754951"/>
              <a:ext cx="10537825" cy="490855"/>
            </a:xfrm>
            <a:custGeom>
              <a:avLst/>
              <a:gdLst/>
              <a:ahLst/>
              <a:cxnLst/>
              <a:rect l="l" t="t" r="r" b="b"/>
              <a:pathLst>
                <a:path w="10537825" h="490855">
                  <a:moveTo>
                    <a:pt x="0" y="490537"/>
                  </a:moveTo>
                  <a:lnTo>
                    <a:pt x="10537444" y="490537"/>
                  </a:lnTo>
                  <a:lnTo>
                    <a:pt x="10537444" y="0"/>
                  </a:lnTo>
                  <a:lnTo>
                    <a:pt x="0" y="0"/>
                  </a:lnTo>
                  <a:lnTo>
                    <a:pt x="0" y="4905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4146" y="754951"/>
            <a:ext cx="10537825" cy="49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3654"/>
              </a:lnSpc>
            </a:pPr>
            <a:r>
              <a:rPr spc="-40" dirty="0">
                <a:solidFill>
                  <a:srgbClr val="000000"/>
                </a:solidFill>
              </a:rPr>
              <a:t>VALORE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DELL’EAS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626597" y="6030054"/>
            <a:ext cx="2165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19</a:t>
            </a:fld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8197" y="6013500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2</a:t>
            </a:r>
            <a:endParaRPr sz="10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14158" y="731519"/>
            <a:ext cx="10359390" cy="5516880"/>
            <a:chOff x="1014158" y="731519"/>
            <a:chExt cx="10359390" cy="55168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1573" y="847851"/>
              <a:ext cx="5391911" cy="34747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25775" y="4632579"/>
              <a:ext cx="6400800" cy="16158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4158" y="731519"/>
              <a:ext cx="4638548" cy="35910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2300" y="1519808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398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LAVORARE</a:t>
            </a:r>
            <a:r>
              <a:rPr spc="-45" dirty="0"/>
              <a:t> </a:t>
            </a:r>
            <a:r>
              <a:rPr spc="-5" dirty="0"/>
              <a:t>PER</a:t>
            </a:r>
            <a:r>
              <a:rPr spc="-20" dirty="0"/>
              <a:t> </a:t>
            </a:r>
            <a:r>
              <a:rPr spc="-15" dirty="0"/>
              <a:t>EAS</a:t>
            </a:r>
            <a:r>
              <a:rPr spc="-5" dirty="0"/>
              <a:t> </a:t>
            </a:r>
            <a:r>
              <a:rPr dirty="0"/>
              <a:t>È</a:t>
            </a:r>
            <a:r>
              <a:rPr spc="-20" dirty="0"/>
              <a:t> </a:t>
            </a:r>
            <a:r>
              <a:rPr dirty="0"/>
              <a:t>APPRENDERE</a:t>
            </a:r>
            <a:r>
              <a:rPr spc="-20" dirty="0"/>
              <a:t> </a:t>
            </a:r>
            <a:r>
              <a:rPr spc="-5" dirty="0"/>
              <a:t>PER</a:t>
            </a:r>
            <a:r>
              <a:rPr spc="-20" dirty="0"/>
              <a:t> </a:t>
            </a:r>
            <a:r>
              <a:rPr spc="-5" dirty="0"/>
              <a:t>COMPETENZE</a:t>
            </a:r>
            <a:r>
              <a:rPr spc="35" dirty="0"/>
              <a:t> </a:t>
            </a:r>
            <a:r>
              <a:rPr dirty="0"/>
              <a:t>–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85873" y="1758467"/>
            <a:ext cx="8616315" cy="1534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50100"/>
              </a:lnSpc>
              <a:spcBef>
                <a:spcPts val="95"/>
              </a:spcBef>
            </a:pPr>
            <a:r>
              <a:rPr sz="2200" spc="-15" dirty="0">
                <a:solidFill>
                  <a:srgbClr val="252525"/>
                </a:solidFill>
                <a:latin typeface="Calibri"/>
                <a:cs typeface="Calibri"/>
              </a:rPr>
              <a:t>Promuovere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nello</a:t>
            </a:r>
            <a:r>
              <a:rPr sz="22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52525"/>
                </a:solidFill>
                <a:latin typeface="Calibri"/>
                <a:cs typeface="Calibri"/>
              </a:rPr>
              <a:t>studente</a:t>
            </a:r>
            <a:r>
              <a:rPr sz="2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la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 capacità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di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Calibri"/>
                <a:cs typeface="Calibri"/>
              </a:rPr>
              <a:t>affrontare</a:t>
            </a:r>
            <a:r>
              <a:rPr sz="22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i </a:t>
            </a:r>
            <a:r>
              <a:rPr sz="2200" spc="-15" dirty="0">
                <a:solidFill>
                  <a:srgbClr val="252525"/>
                </a:solidFill>
                <a:latin typeface="Calibri"/>
                <a:cs typeface="Calibri"/>
              </a:rPr>
              <a:t>problemi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che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la</a:t>
            </a:r>
            <a:r>
              <a:rPr sz="22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sua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esperienza</a:t>
            </a:r>
            <a:r>
              <a:rPr sz="2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di</a:t>
            </a:r>
            <a:r>
              <a:rPr sz="22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vita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 gli</a:t>
            </a:r>
            <a:r>
              <a:rPr sz="22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può</a:t>
            </a:r>
            <a:r>
              <a:rPr sz="22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52525"/>
                </a:solidFill>
                <a:latin typeface="Calibri"/>
                <a:cs typeface="Calibri"/>
              </a:rPr>
              <a:t>presentare</a:t>
            </a:r>
            <a:r>
              <a:rPr sz="22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mobilitando</a:t>
            </a:r>
            <a:r>
              <a:rPr sz="22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le</a:t>
            </a:r>
            <a:r>
              <a:rPr sz="22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52525"/>
                </a:solidFill>
                <a:latin typeface="Calibri"/>
                <a:cs typeface="Calibri"/>
              </a:rPr>
              <a:t>proprie</a:t>
            </a:r>
            <a:r>
              <a:rPr sz="22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risorse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52525"/>
                </a:solidFill>
                <a:latin typeface="Calibri"/>
                <a:cs typeface="Calibri"/>
              </a:rPr>
              <a:t>interne</a:t>
            </a:r>
            <a:r>
              <a:rPr sz="22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e </a:t>
            </a:r>
            <a:r>
              <a:rPr sz="2200" spc="-4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agendo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funzionalmente</a:t>
            </a:r>
            <a:r>
              <a:rPr sz="22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un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Calibri"/>
                <a:cs typeface="Calibri"/>
              </a:rPr>
              <a:t>contesto</a:t>
            </a:r>
            <a:r>
              <a:rPr sz="22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complesso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659437" y="3574351"/>
            <a:ext cx="441325" cy="788035"/>
            <a:chOff x="5659437" y="3574351"/>
            <a:chExt cx="441325" cy="788035"/>
          </a:xfrm>
        </p:grpSpPr>
        <p:sp>
          <p:nvSpPr>
            <p:cNvPr id="6" name="object 6"/>
            <p:cNvSpPr/>
            <p:nvPr/>
          </p:nvSpPr>
          <p:spPr>
            <a:xfrm>
              <a:off x="5664200" y="3579114"/>
              <a:ext cx="431800" cy="778510"/>
            </a:xfrm>
            <a:custGeom>
              <a:avLst/>
              <a:gdLst/>
              <a:ahLst/>
              <a:cxnLst/>
              <a:rect l="l" t="t" r="r" b="b"/>
              <a:pathLst>
                <a:path w="431800" h="778510">
                  <a:moveTo>
                    <a:pt x="323850" y="0"/>
                  </a:moveTo>
                  <a:lnTo>
                    <a:pt x="107950" y="0"/>
                  </a:lnTo>
                  <a:lnTo>
                    <a:pt x="107950" y="372872"/>
                  </a:lnTo>
                  <a:lnTo>
                    <a:pt x="0" y="372872"/>
                  </a:lnTo>
                  <a:lnTo>
                    <a:pt x="215900" y="778510"/>
                  </a:lnTo>
                  <a:lnTo>
                    <a:pt x="431800" y="372872"/>
                  </a:lnTo>
                  <a:lnTo>
                    <a:pt x="323850" y="372872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5664200" y="3579114"/>
              <a:ext cx="431800" cy="778510"/>
            </a:xfrm>
            <a:custGeom>
              <a:avLst/>
              <a:gdLst/>
              <a:ahLst/>
              <a:cxnLst/>
              <a:rect l="l" t="t" r="r" b="b"/>
              <a:pathLst>
                <a:path w="431800" h="778510">
                  <a:moveTo>
                    <a:pt x="0" y="372872"/>
                  </a:moveTo>
                  <a:lnTo>
                    <a:pt x="107950" y="372872"/>
                  </a:lnTo>
                  <a:lnTo>
                    <a:pt x="107950" y="0"/>
                  </a:lnTo>
                  <a:lnTo>
                    <a:pt x="323850" y="0"/>
                  </a:lnTo>
                  <a:lnTo>
                    <a:pt x="323850" y="372872"/>
                  </a:lnTo>
                  <a:lnTo>
                    <a:pt x="431800" y="372872"/>
                  </a:lnTo>
                  <a:lnTo>
                    <a:pt x="215900" y="778510"/>
                  </a:lnTo>
                  <a:lnTo>
                    <a:pt x="0" y="37287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74901" y="4414392"/>
            <a:ext cx="898715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8475" marR="5080" indent="-486409">
              <a:lnSpc>
                <a:spcPct val="150100"/>
              </a:lnSpc>
              <a:spcBef>
                <a:spcPts val="100"/>
              </a:spcBef>
            </a:pP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connettere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le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esperienze di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apprendimento scolastico con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le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situazioni di </a:t>
            </a:r>
            <a:r>
              <a:rPr sz="2400" spc="-5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vita,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lavorare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sui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legami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piuttosto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che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sulle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fratture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tra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scuola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vita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38790" y="6510858"/>
            <a:ext cx="204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latin typeface="Calibri"/>
                <a:cs typeface="Calibri"/>
              </a:rPr>
              <a:t>20</a:t>
            </a:fld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2300" y="1519808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398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90955" y="1623136"/>
            <a:ext cx="6656705" cy="3858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36665" algn="l"/>
              </a:tabLst>
            </a:pP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Quali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rid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finizi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l</a:t>
            </a:r>
            <a:r>
              <a:rPr sz="2400" spc="-35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rgbClr val="252525"/>
                </a:solidFill>
                <a:latin typeface="Calibri"/>
                <a:cs typeface="Calibri"/>
              </a:rPr>
              <a:t>v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o</a:t>
            </a:r>
            <a:r>
              <a:rPr sz="2400" spc="-45" dirty="0">
                <a:solidFill>
                  <a:srgbClr val="252525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insegna</a:t>
            </a:r>
            <a:r>
              <a:rPr sz="2400" spc="-30" dirty="0">
                <a:solidFill>
                  <a:srgbClr val="252525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ness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	ad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un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approccio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per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competenze: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SzPct val="114583"/>
              <a:buAutoNum type="alphaLcParenR"/>
              <a:tabLst>
                <a:tab pos="299720" algn="l"/>
              </a:tabLst>
            </a:pP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considerare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i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saperi</a:t>
            </a:r>
            <a:r>
              <a:rPr sz="24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come risorse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da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mobilitare</a:t>
            </a:r>
            <a:endParaRPr sz="2400" dirty="0">
              <a:latin typeface="Calibri"/>
              <a:cs typeface="Calibri"/>
            </a:endParaRPr>
          </a:p>
          <a:p>
            <a:pPr marL="303530" indent="-291465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SzPct val="110416"/>
              <a:buAutoNum type="alphaLcParenR"/>
              <a:tabLst>
                <a:tab pos="304165" algn="l"/>
              </a:tabLst>
            </a:pP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lavorare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per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situazioni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problema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755"/>
              </a:spcBef>
              <a:buClr>
                <a:srgbClr val="000000"/>
              </a:buClr>
              <a:buSzPct val="114583"/>
              <a:buAutoNum type="alphaLcParenR"/>
              <a:tabLst>
                <a:tab pos="299720" algn="l"/>
              </a:tabLst>
            </a:pPr>
            <a:r>
              <a:rPr sz="2400" b="1" u="heavy" spc="-1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condividere</a:t>
            </a:r>
            <a:r>
              <a:rPr sz="2400" b="1" u="heavy" spc="-2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con</a:t>
            </a:r>
            <a:r>
              <a:rPr sz="2400" b="1" u="heavy" spc="-2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gli allievi</a:t>
            </a:r>
            <a:r>
              <a:rPr sz="2400" b="1" u="heavy" spc="-1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i </a:t>
            </a:r>
            <a:r>
              <a:rPr sz="2400" b="1" u="heavy" spc="-1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progetti</a:t>
            </a:r>
            <a:r>
              <a:rPr sz="2400" b="1" u="heavy" spc="-2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formativi</a:t>
            </a:r>
            <a:endParaRPr sz="2400" dirty="0">
              <a:latin typeface="Calibri"/>
              <a:cs typeface="Calibri"/>
            </a:endParaRPr>
          </a:p>
          <a:p>
            <a:pPr marL="303530" indent="-291465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SzPct val="110416"/>
              <a:buAutoNum type="alphaLcParenR"/>
              <a:tabLst>
                <a:tab pos="304165" algn="l"/>
              </a:tabLst>
            </a:pP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adottare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una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pianificazione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flessibile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755"/>
              </a:spcBef>
              <a:buClr>
                <a:srgbClr val="000000"/>
              </a:buClr>
              <a:buSzPct val="114583"/>
              <a:buAutoNum type="alphaLcParenR"/>
              <a:tabLst>
                <a:tab pos="299720" algn="l"/>
              </a:tabLst>
            </a:pP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andare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verso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una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minor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chiusura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disciplinare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755"/>
              </a:spcBef>
              <a:buClr>
                <a:srgbClr val="000000"/>
              </a:buClr>
              <a:buSzPct val="114583"/>
              <a:buAutoNum type="alphaLcParenR"/>
              <a:tabLst>
                <a:tab pos="299720" algn="l"/>
              </a:tabLst>
            </a:pPr>
            <a:r>
              <a:rPr sz="2400" b="1" u="heavy" spc="-1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praticare</a:t>
            </a:r>
            <a:r>
              <a:rPr sz="2400" b="1" u="heavy" spc="-2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una</a:t>
            </a:r>
            <a:r>
              <a:rPr sz="2400" b="1" u="heavy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valutazione</a:t>
            </a:r>
            <a:r>
              <a:rPr sz="2400" b="1" u="heavy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PER</a:t>
            </a:r>
            <a:r>
              <a:rPr sz="2400" b="1" u="heavy" spc="-1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l’apprendimento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38790" y="6510858"/>
            <a:ext cx="204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latin typeface="Calibri"/>
                <a:cs typeface="Calibri"/>
              </a:rPr>
              <a:t>21</a:t>
            </a:fld>
            <a:endParaRPr sz="1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39047" y="1749044"/>
            <a:ext cx="22802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66"/>
                </a:solidFill>
                <a:latin typeface="Calibri"/>
                <a:cs typeface="Calibri"/>
              </a:rPr>
              <a:t>Un </a:t>
            </a:r>
            <a:r>
              <a:rPr sz="1800" spc="-15" dirty="0">
                <a:solidFill>
                  <a:srgbClr val="000066"/>
                </a:solidFill>
                <a:latin typeface="Calibri"/>
                <a:cs typeface="Calibri"/>
              </a:rPr>
              <a:t>progetto </a:t>
            </a:r>
            <a:r>
              <a:rPr sz="1800" spc="-10" dirty="0">
                <a:solidFill>
                  <a:srgbClr val="000066"/>
                </a:solidFill>
                <a:latin typeface="Calibri"/>
                <a:cs typeface="Calibri"/>
              </a:rPr>
              <a:t>educativo </a:t>
            </a:r>
            <a:r>
              <a:rPr sz="1800" spc="-5" dirty="0">
                <a:solidFill>
                  <a:srgbClr val="000066"/>
                </a:solidFill>
                <a:latin typeface="Calibri"/>
                <a:cs typeface="Calibri"/>
              </a:rPr>
              <a:t> per</a:t>
            </a:r>
            <a:r>
              <a:rPr sz="180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Calibri"/>
                <a:cs typeface="Calibri"/>
              </a:rPr>
              <a:t>la</a:t>
            </a:r>
            <a:r>
              <a:rPr sz="1800" spc="-1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Calibri"/>
                <a:cs typeface="Calibri"/>
              </a:rPr>
              <a:t>scuola</a:t>
            </a:r>
            <a:r>
              <a:rPr sz="180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Calibri"/>
                <a:cs typeface="Calibri"/>
              </a:rPr>
              <a:t>del </a:t>
            </a:r>
            <a:r>
              <a:rPr sz="180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Calibri"/>
                <a:cs typeface="Calibri"/>
              </a:rPr>
              <a:t>ventunesimo </a:t>
            </a:r>
            <a:r>
              <a:rPr sz="1800" spc="-10" dirty="0">
                <a:solidFill>
                  <a:srgbClr val="000066"/>
                </a:solidFill>
                <a:latin typeface="Calibri"/>
                <a:cs typeface="Calibri"/>
              </a:rPr>
              <a:t>secolo </a:t>
            </a:r>
            <a:r>
              <a:rPr sz="1800" dirty="0">
                <a:solidFill>
                  <a:srgbClr val="000066"/>
                </a:solidFill>
                <a:latin typeface="Calibri"/>
                <a:cs typeface="Calibri"/>
              </a:rPr>
              <a:t>è </a:t>
            </a:r>
            <a:r>
              <a:rPr sz="1800" spc="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0066"/>
                </a:solidFill>
                <a:latin typeface="Calibri"/>
                <a:cs typeface="Calibri"/>
              </a:rPr>
              <a:t>fatto</a:t>
            </a:r>
            <a:r>
              <a:rPr sz="1800" spc="-3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66"/>
                </a:solidFill>
                <a:latin typeface="Calibri"/>
                <a:cs typeface="Calibri"/>
              </a:rPr>
              <a:t>di</a:t>
            </a:r>
            <a:r>
              <a:rPr sz="1800" spc="-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66"/>
                </a:solidFill>
                <a:latin typeface="Calibri"/>
                <a:cs typeface="Calibri"/>
              </a:rPr>
              <a:t>“</a:t>
            </a:r>
            <a:r>
              <a:rPr sz="1800" i="1" spc="-10" dirty="0">
                <a:solidFill>
                  <a:srgbClr val="000066"/>
                </a:solidFill>
                <a:latin typeface="Calibri"/>
                <a:cs typeface="Calibri"/>
              </a:rPr>
              <a:t>quattro</a:t>
            </a:r>
            <a:r>
              <a:rPr sz="1800" i="1" spc="-1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00066"/>
                </a:solidFill>
                <a:latin typeface="Calibri"/>
                <a:cs typeface="Calibri"/>
              </a:rPr>
              <a:t>pilastri: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96376" y="2894031"/>
            <a:ext cx="2366010" cy="79629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469900" indent="-287020">
              <a:lnSpc>
                <a:spcPct val="100000"/>
              </a:lnSpc>
              <a:spcBef>
                <a:spcPts val="755"/>
              </a:spcBef>
              <a:buClr>
                <a:srgbClr val="83992A"/>
              </a:buClr>
              <a:buSzPct val="113888"/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i="1" spc="-5" dirty="0">
                <a:solidFill>
                  <a:srgbClr val="000066"/>
                </a:solidFill>
                <a:latin typeface="Calibri"/>
                <a:cs typeface="Calibri"/>
              </a:rPr>
              <a:t>imparare</a:t>
            </a:r>
            <a:r>
              <a:rPr sz="1800" i="1" spc="-1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0066"/>
                </a:solidFill>
                <a:latin typeface="Calibri"/>
                <a:cs typeface="Calibri"/>
              </a:rPr>
              <a:t>a</a:t>
            </a:r>
            <a:r>
              <a:rPr sz="1800" i="1" spc="-2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00066"/>
                </a:solidFill>
                <a:latin typeface="Calibri"/>
                <a:cs typeface="Calibri"/>
              </a:rPr>
              <a:t>essere,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35"/>
              </a:spcBef>
              <a:buClr>
                <a:srgbClr val="83992A"/>
              </a:buClr>
              <a:buSzPct val="113888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i="1" spc="-5" dirty="0">
                <a:solidFill>
                  <a:srgbClr val="000066"/>
                </a:solidFill>
                <a:latin typeface="Calibri"/>
                <a:cs typeface="Calibri"/>
              </a:rPr>
              <a:t>imparare </a:t>
            </a:r>
            <a:r>
              <a:rPr sz="1800" i="1" dirty="0">
                <a:solidFill>
                  <a:srgbClr val="000066"/>
                </a:solidFill>
                <a:latin typeface="Calibri"/>
                <a:cs typeface="Calibri"/>
              </a:rPr>
              <a:t>a</a:t>
            </a:r>
            <a:r>
              <a:rPr sz="1800" i="1" spc="-2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00066"/>
                </a:solidFill>
                <a:latin typeface="Calibri"/>
                <a:cs typeface="Calibri"/>
              </a:rPr>
              <a:t>conoscere,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09735" y="3705192"/>
            <a:ext cx="1938020" cy="106362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61315" indent="-287020">
              <a:lnSpc>
                <a:spcPct val="100000"/>
              </a:lnSpc>
              <a:spcBef>
                <a:spcPts val="755"/>
              </a:spcBef>
              <a:buClr>
                <a:srgbClr val="83992A"/>
              </a:buClr>
              <a:buSzPct val="113888"/>
              <a:buFont typeface="Arial"/>
              <a:buChar char="•"/>
              <a:tabLst>
                <a:tab pos="361315" algn="l"/>
                <a:tab pos="361950" algn="l"/>
              </a:tabLst>
            </a:pPr>
            <a:r>
              <a:rPr sz="1800" i="1" spc="-5" dirty="0">
                <a:solidFill>
                  <a:srgbClr val="000066"/>
                </a:solidFill>
                <a:latin typeface="Calibri"/>
                <a:cs typeface="Calibri"/>
              </a:rPr>
              <a:t>imparare</a:t>
            </a:r>
            <a:r>
              <a:rPr sz="1800" i="1" spc="-1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0066"/>
                </a:solidFill>
                <a:latin typeface="Calibri"/>
                <a:cs typeface="Calibri"/>
              </a:rPr>
              <a:t>a</a:t>
            </a:r>
            <a:r>
              <a:rPr sz="1800" i="1" spc="-2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00066"/>
                </a:solidFill>
                <a:latin typeface="Calibri"/>
                <a:cs typeface="Calibri"/>
              </a:rPr>
              <a:t>fare,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35"/>
              </a:spcBef>
              <a:buClr>
                <a:srgbClr val="83992A"/>
              </a:buClr>
              <a:buSzPct val="113888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i="1" spc="-5" dirty="0">
                <a:solidFill>
                  <a:srgbClr val="000066"/>
                </a:solidFill>
                <a:latin typeface="Calibri"/>
                <a:cs typeface="Calibri"/>
              </a:rPr>
              <a:t>imparare</a:t>
            </a:r>
            <a:r>
              <a:rPr sz="1800" i="1" spc="-2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0066"/>
                </a:solidFill>
                <a:latin typeface="Calibri"/>
                <a:cs typeface="Calibri"/>
              </a:rPr>
              <a:t>a</a:t>
            </a:r>
            <a:r>
              <a:rPr sz="1800" i="1" spc="-3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00066"/>
                </a:solidFill>
                <a:latin typeface="Calibri"/>
                <a:cs typeface="Calibri"/>
              </a:rPr>
              <a:t>vivere</a:t>
            </a:r>
            <a:endParaRPr sz="1800" dirty="0">
              <a:latin typeface="Calibri"/>
              <a:cs typeface="Calibri"/>
            </a:endParaRPr>
          </a:p>
          <a:p>
            <a:pPr marL="708660">
              <a:lnSpc>
                <a:spcPct val="100000"/>
              </a:lnSpc>
            </a:pPr>
            <a:r>
              <a:rPr sz="1800" i="1" spc="-5" dirty="0">
                <a:solidFill>
                  <a:srgbClr val="000066"/>
                </a:solidFill>
                <a:latin typeface="Calibri"/>
                <a:cs typeface="Calibri"/>
              </a:rPr>
              <a:t>insieme</a:t>
            </a:r>
            <a:r>
              <a:rPr sz="1800" spc="-5" dirty="0">
                <a:solidFill>
                  <a:srgbClr val="252525"/>
                </a:solidFill>
                <a:latin typeface="Calibri"/>
                <a:cs typeface="Calibri"/>
              </a:rPr>
              <a:t>”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95307" y="5279263"/>
            <a:ext cx="17697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Jacques</a:t>
            </a:r>
            <a:r>
              <a:rPr sz="1800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252525"/>
                </a:solidFill>
                <a:latin typeface="Calibri"/>
                <a:cs typeface="Calibri"/>
              </a:rPr>
              <a:t>Delors:</a:t>
            </a:r>
            <a:endParaRPr sz="18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800" i="1" spc="-5" dirty="0">
                <a:solidFill>
                  <a:srgbClr val="252525"/>
                </a:solidFill>
                <a:latin typeface="Calibri"/>
                <a:cs typeface="Calibri"/>
              </a:rPr>
              <a:t>Nell'educazione</a:t>
            </a:r>
            <a:r>
              <a:rPr sz="1800" i="1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52525"/>
                </a:solidFill>
                <a:latin typeface="Calibri"/>
                <a:cs typeface="Calibri"/>
              </a:rPr>
              <a:t>un</a:t>
            </a:r>
            <a:endParaRPr sz="18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800" i="1" spc="-10" dirty="0">
                <a:solidFill>
                  <a:srgbClr val="252525"/>
                </a:solidFill>
                <a:latin typeface="Calibri"/>
                <a:cs typeface="Calibri"/>
              </a:rPr>
              <a:t>tesoro</a:t>
            </a: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,</a:t>
            </a:r>
            <a:r>
              <a:rPr sz="1800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1999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LAVORARE</a:t>
            </a:r>
            <a:r>
              <a:rPr spc="-45" dirty="0"/>
              <a:t> </a:t>
            </a:r>
            <a:r>
              <a:rPr spc="-5" dirty="0"/>
              <a:t>PER</a:t>
            </a:r>
            <a:r>
              <a:rPr spc="-20" dirty="0"/>
              <a:t> </a:t>
            </a:r>
            <a:r>
              <a:rPr spc="-15" dirty="0"/>
              <a:t>EAS</a:t>
            </a:r>
            <a:r>
              <a:rPr spc="-5" dirty="0"/>
              <a:t> </a:t>
            </a:r>
            <a:r>
              <a:rPr dirty="0"/>
              <a:t>È</a:t>
            </a:r>
            <a:r>
              <a:rPr spc="-20" dirty="0"/>
              <a:t> </a:t>
            </a:r>
            <a:r>
              <a:rPr dirty="0"/>
              <a:t>APPRENDERE</a:t>
            </a:r>
            <a:r>
              <a:rPr spc="-20" dirty="0"/>
              <a:t> </a:t>
            </a:r>
            <a:r>
              <a:rPr spc="-5" dirty="0"/>
              <a:t>PER</a:t>
            </a:r>
            <a:r>
              <a:rPr spc="-20" dirty="0"/>
              <a:t> </a:t>
            </a:r>
            <a:r>
              <a:rPr spc="-5" dirty="0"/>
              <a:t>COMPETENZE</a:t>
            </a:r>
            <a:r>
              <a:rPr spc="35" dirty="0"/>
              <a:t> </a:t>
            </a:r>
            <a:r>
              <a:rPr dirty="0"/>
              <a:t>–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2300" y="1519808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398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28569" y="687781"/>
            <a:ext cx="6135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00"/>
                </a:solidFill>
              </a:rPr>
              <a:t>IN</a:t>
            </a:r>
            <a:r>
              <a:rPr sz="4000" spc="-20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SINTESI…LA</a:t>
            </a:r>
            <a:r>
              <a:rPr sz="4000" spc="-20" dirty="0">
                <a:solidFill>
                  <a:srgbClr val="000000"/>
                </a:solidFill>
              </a:rPr>
              <a:t> </a:t>
            </a:r>
            <a:r>
              <a:rPr sz="4000" spc="-15" dirty="0">
                <a:solidFill>
                  <a:srgbClr val="000000"/>
                </a:solidFill>
              </a:rPr>
              <a:t>COMPETENZA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1222044" y="1570592"/>
            <a:ext cx="9783445" cy="270256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560"/>
              </a:spcBef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70" dirty="0">
                <a:latin typeface="Calibri"/>
                <a:cs typeface="Calibri"/>
              </a:rPr>
              <a:t>Va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oltre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 contenuti/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conoscenze</a:t>
            </a:r>
            <a:endParaRPr sz="2400" dirty="0">
              <a:latin typeface="Calibri"/>
              <a:cs typeface="Calibri"/>
            </a:endParaRPr>
          </a:p>
          <a:p>
            <a:pPr marL="299085" marR="5080" indent="-287020">
              <a:lnSpc>
                <a:spcPts val="2590"/>
              </a:lnSpc>
              <a:spcBef>
                <a:spcPts val="1215"/>
              </a:spcBef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È </a:t>
            </a:r>
            <a:r>
              <a:rPr sz="2400" spc="-15" dirty="0">
                <a:latin typeface="Calibri"/>
                <a:cs typeface="Calibri"/>
              </a:rPr>
              <a:t>costruita-attivata </a:t>
            </a:r>
            <a:r>
              <a:rPr sz="2400" spc="-5" dirty="0">
                <a:latin typeface="Calibri"/>
                <a:cs typeface="Calibri"/>
              </a:rPr>
              <a:t>dalla </a:t>
            </a:r>
            <a:r>
              <a:rPr sz="2400" spc="-10" dirty="0">
                <a:latin typeface="Calibri"/>
                <a:cs typeface="Calibri"/>
              </a:rPr>
              <a:t>persona </a:t>
            </a:r>
            <a:r>
              <a:rPr sz="2400" spc="-5" dirty="0">
                <a:latin typeface="Calibri"/>
                <a:cs typeface="Calibri"/>
              </a:rPr>
              <a:t>(non trasmessa), </a:t>
            </a:r>
            <a:r>
              <a:rPr sz="2400" spc="-25" dirty="0">
                <a:latin typeface="Calibri"/>
                <a:cs typeface="Calibri"/>
              </a:rPr>
              <a:t>l’attivazione </a:t>
            </a:r>
            <a:r>
              <a:rPr sz="2400" spc="-5" dirty="0">
                <a:latin typeface="Calibri"/>
                <a:cs typeface="Calibri"/>
              </a:rPr>
              <a:t>dipende dalla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persona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855"/>
              </a:spcBef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E’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interiorizzata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885"/>
              </a:spcBef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È </a:t>
            </a:r>
            <a:r>
              <a:rPr sz="2400" spc="-10" dirty="0">
                <a:latin typeface="Calibri"/>
                <a:cs typeface="Calibri"/>
              </a:rPr>
              <a:t>riflessiva/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metacognitiva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Non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è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completa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55685" y="5103812"/>
            <a:ext cx="8088630" cy="873125"/>
            <a:chOff x="2055685" y="5103812"/>
            <a:chExt cx="8088630" cy="8731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3623" y="5111750"/>
              <a:ext cx="8072374" cy="8572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63623" y="5111750"/>
              <a:ext cx="8072755" cy="857250"/>
            </a:xfrm>
            <a:custGeom>
              <a:avLst/>
              <a:gdLst/>
              <a:ahLst/>
              <a:cxnLst/>
              <a:rect l="l" t="t" r="r" b="b"/>
              <a:pathLst>
                <a:path w="8072755" h="857250">
                  <a:moveTo>
                    <a:pt x="0" y="142875"/>
                  </a:moveTo>
                  <a:lnTo>
                    <a:pt x="7275" y="97731"/>
                  </a:lnTo>
                  <a:lnTo>
                    <a:pt x="27541" y="58512"/>
                  </a:lnTo>
                  <a:lnTo>
                    <a:pt x="58457" y="27578"/>
                  </a:lnTo>
                  <a:lnTo>
                    <a:pt x="97682" y="7287"/>
                  </a:lnTo>
                  <a:lnTo>
                    <a:pt x="142875" y="0"/>
                  </a:lnTo>
                  <a:lnTo>
                    <a:pt x="7929499" y="0"/>
                  </a:lnTo>
                  <a:lnTo>
                    <a:pt x="7974691" y="7287"/>
                  </a:lnTo>
                  <a:lnTo>
                    <a:pt x="8013916" y="27578"/>
                  </a:lnTo>
                  <a:lnTo>
                    <a:pt x="8044832" y="58512"/>
                  </a:lnTo>
                  <a:lnTo>
                    <a:pt x="8065098" y="97731"/>
                  </a:lnTo>
                  <a:lnTo>
                    <a:pt x="8072374" y="142875"/>
                  </a:lnTo>
                  <a:lnTo>
                    <a:pt x="8072374" y="714375"/>
                  </a:lnTo>
                  <a:lnTo>
                    <a:pt x="8065098" y="759533"/>
                  </a:lnTo>
                  <a:lnTo>
                    <a:pt x="8044832" y="798754"/>
                  </a:lnTo>
                  <a:lnTo>
                    <a:pt x="8013916" y="829682"/>
                  </a:lnTo>
                  <a:lnTo>
                    <a:pt x="7974691" y="849965"/>
                  </a:lnTo>
                  <a:lnTo>
                    <a:pt x="7929499" y="857250"/>
                  </a:lnTo>
                  <a:lnTo>
                    <a:pt x="142875" y="857250"/>
                  </a:lnTo>
                  <a:lnTo>
                    <a:pt x="97682" y="849965"/>
                  </a:lnTo>
                  <a:lnTo>
                    <a:pt x="58457" y="829682"/>
                  </a:lnTo>
                  <a:lnTo>
                    <a:pt x="27541" y="798754"/>
                  </a:lnTo>
                  <a:lnTo>
                    <a:pt x="7275" y="759533"/>
                  </a:lnTo>
                  <a:lnTo>
                    <a:pt x="0" y="714375"/>
                  </a:lnTo>
                  <a:lnTo>
                    <a:pt x="0" y="142875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870454" y="5326176"/>
            <a:ext cx="6458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PERMETTE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 DI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AGIRE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IN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SITUAZIONE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DI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INCERTEZZA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38790" y="6510858"/>
            <a:ext cx="204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latin typeface="Calibri"/>
                <a:cs typeface="Calibri"/>
              </a:rPr>
              <a:t>22</a:t>
            </a:fld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2300" y="1519808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398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0550" y="687781"/>
            <a:ext cx="33909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Calibri"/>
                <a:cs typeface="Calibri"/>
              </a:rPr>
              <a:t>IN</a:t>
            </a:r>
            <a:r>
              <a:rPr sz="4000" b="0" spc="-30" dirty="0">
                <a:latin typeface="Calibri"/>
                <a:cs typeface="Calibri"/>
              </a:rPr>
              <a:t> </a:t>
            </a:r>
            <a:r>
              <a:rPr sz="4000" b="0" spc="-10" dirty="0">
                <a:latin typeface="Calibri"/>
                <a:cs typeface="Calibri"/>
              </a:rPr>
              <a:t>SINTESI</a:t>
            </a:r>
            <a:r>
              <a:rPr sz="4000" b="0" spc="-5" dirty="0">
                <a:latin typeface="Calibri"/>
                <a:cs typeface="Calibri"/>
              </a:rPr>
              <a:t> –</a:t>
            </a:r>
            <a:r>
              <a:rPr sz="4000" b="0" spc="-30" dirty="0">
                <a:latin typeface="Calibri"/>
                <a:cs typeface="Calibri"/>
              </a:rPr>
              <a:t> </a:t>
            </a:r>
            <a:r>
              <a:rPr sz="4000" b="0" spc="-20" dirty="0">
                <a:latin typeface="Calibri"/>
                <a:cs typeface="Calibri"/>
              </a:rPr>
              <a:t>EAS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3041" y="6502628"/>
            <a:ext cx="10966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latin typeface="Calibri"/>
                <a:cs typeface="Calibri"/>
              </a:rPr>
              <a:t>Alessandro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Sacchella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38790" y="6510858"/>
            <a:ext cx="204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latin typeface="Calibri"/>
                <a:cs typeface="Calibri"/>
              </a:rPr>
              <a:t>23</a:t>
            </a:fld>
            <a:endParaRPr sz="1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0688" y="1549479"/>
            <a:ext cx="10189210" cy="4095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5"/>
              </a:spcBef>
            </a:pP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EAS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 è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una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TLA(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attività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di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insegnamento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 –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apprendimento)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 scandita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tre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fasi,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ciascuna 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riconducibile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specifiche azioni dell’insegnante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e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dello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studente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e iscrivibili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in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una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precisa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logica 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didattica.</a:t>
            </a:r>
            <a:endParaRPr sz="2000" dirty="0">
              <a:latin typeface="Calibri"/>
              <a:cs typeface="Calibri"/>
            </a:endParaRPr>
          </a:p>
          <a:p>
            <a:pPr marL="469265" marR="5715" indent="-457200" algn="just">
              <a:lnSpc>
                <a:spcPct val="141400"/>
              </a:lnSpc>
              <a:spcBef>
                <a:spcPts val="835"/>
              </a:spcBef>
              <a:buClr>
                <a:srgbClr val="83992A"/>
              </a:buClr>
              <a:buSzPct val="115000"/>
              <a:buFont typeface="Calibri"/>
              <a:buAutoNum type="arabicPeriod"/>
              <a:tabLst>
                <a:tab pos="528320" algn="l"/>
              </a:tabLst>
            </a:pPr>
            <a:r>
              <a:rPr dirty="0"/>
              <a:t>	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E’</a:t>
            </a:r>
            <a:r>
              <a:rPr sz="2000" spc="1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un</a:t>
            </a:r>
            <a:r>
              <a:rPr sz="2000" spc="1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Calibri"/>
                <a:cs typeface="Calibri"/>
              </a:rPr>
              <a:t>EPISODIO</a:t>
            </a:r>
            <a:r>
              <a:rPr sz="2000" b="1" spc="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2000" spc="1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quanto</a:t>
            </a:r>
            <a:r>
              <a:rPr sz="2000" spc="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Calibri"/>
                <a:cs typeface="Calibri"/>
              </a:rPr>
              <a:t>rappresenta</a:t>
            </a:r>
            <a:r>
              <a:rPr sz="2000" spc="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un’ipotesi</a:t>
            </a:r>
            <a:r>
              <a:rPr sz="2000" spc="1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di</a:t>
            </a:r>
            <a:r>
              <a:rPr sz="2000" spc="1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declinazione</a:t>
            </a:r>
            <a:r>
              <a:rPr sz="2000" spc="1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didattica</a:t>
            </a:r>
            <a:r>
              <a:rPr sz="2000" spc="1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della</a:t>
            </a:r>
            <a:r>
              <a:rPr sz="2000" spc="1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semplessità, </a:t>
            </a:r>
            <a:r>
              <a:rPr sz="2000" spc="-4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20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particolare</a:t>
            </a:r>
            <a:r>
              <a:rPr sz="2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del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principio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 di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rapidità</a:t>
            </a:r>
            <a:r>
              <a:rPr sz="2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allo</a:t>
            </a:r>
            <a:r>
              <a:rPr sz="2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stesso</a:t>
            </a:r>
            <a:r>
              <a:rPr sz="2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tempo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della</a:t>
            </a:r>
            <a:r>
              <a:rPr sz="2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microlezione.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AutoNum type="arabicPeriod"/>
            </a:pPr>
            <a:endParaRPr sz="1600" dirty="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buClr>
                <a:srgbClr val="83992A"/>
              </a:buClr>
              <a:buSzPct val="115000"/>
              <a:buAutoNum type="arabicPeriod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252525"/>
                </a:solidFill>
                <a:latin typeface="Calibri"/>
                <a:cs typeface="Calibri"/>
              </a:rPr>
              <a:t>È </a:t>
            </a:r>
            <a:r>
              <a:rPr sz="2000" b="1" spc="-35" dirty="0">
                <a:solidFill>
                  <a:srgbClr val="252525"/>
                </a:solidFill>
                <a:latin typeface="Calibri"/>
                <a:cs typeface="Calibri"/>
              </a:rPr>
              <a:t>SITUATO</a:t>
            </a:r>
            <a:r>
              <a:rPr sz="2000" b="1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i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quanto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Calibri"/>
                <a:cs typeface="Calibri"/>
              </a:rPr>
              <a:t>centrato</a:t>
            </a:r>
            <a:r>
              <a:rPr sz="20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sul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Calibri"/>
                <a:cs typeface="Calibri"/>
              </a:rPr>
              <a:t>contesto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20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funzione</a:t>
            </a:r>
            <a:r>
              <a:rPr sz="20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degli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apprendimenti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 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EAS</a:t>
            </a:r>
            <a:r>
              <a:rPr sz="2000" spc="4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Calibri"/>
                <a:cs typeface="Calibri"/>
              </a:rPr>
              <a:t>mira</a:t>
            </a:r>
            <a:r>
              <a:rPr sz="2000" spc="4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2000" spc="4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sviluppare</a:t>
            </a:r>
            <a:r>
              <a:rPr sz="2000" spc="43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apprendimenti</a:t>
            </a:r>
            <a:r>
              <a:rPr sz="2000" spc="4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significativi</a:t>
            </a:r>
            <a:r>
              <a:rPr sz="2000" spc="4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(</a:t>
            </a:r>
            <a:r>
              <a:rPr sz="2000" spc="4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privilegia</a:t>
            </a:r>
            <a:r>
              <a:rPr sz="2000" spc="4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la</a:t>
            </a:r>
            <a:r>
              <a:rPr sz="2000" spc="4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Calibri"/>
                <a:cs typeface="Calibri"/>
              </a:rPr>
              <a:t>profondità</a:t>
            </a:r>
            <a:r>
              <a:rPr sz="2000" spc="4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Calibri"/>
                <a:cs typeface="Calibri"/>
              </a:rPr>
              <a:t>all’ampiezza</a:t>
            </a:r>
            <a:r>
              <a:rPr sz="2000" spc="4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,</a:t>
            </a:r>
            <a:r>
              <a:rPr sz="2000" spc="4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nella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consapevolezza</a:t>
            </a:r>
            <a:r>
              <a:rPr sz="20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che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Calibri"/>
                <a:cs typeface="Calibri"/>
              </a:rPr>
              <a:t>trattare</a:t>
            </a:r>
            <a:r>
              <a:rPr sz="2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molti</a:t>
            </a:r>
            <a:r>
              <a:rPr sz="2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argomenti</a:t>
            </a:r>
            <a:r>
              <a:rPr sz="20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Calibri"/>
                <a:cs typeface="Calibri"/>
              </a:rPr>
              <a:t>comporta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solo</a:t>
            </a:r>
            <a:r>
              <a:rPr sz="2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52525"/>
                </a:solidFill>
                <a:latin typeface="Calibri"/>
                <a:cs typeface="Calibri"/>
              </a:rPr>
              <a:t>una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 comprensione</a:t>
            </a:r>
            <a:r>
              <a:rPr sz="20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Calibri"/>
                <a:cs typeface="Calibri"/>
              </a:rPr>
              <a:t>superficiale.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662"/>
            <a:ext cx="12192000" cy="5654675"/>
            <a:chOff x="0" y="601662"/>
            <a:chExt cx="12192000" cy="5654675"/>
          </a:xfrm>
        </p:grpSpPr>
        <p:sp>
          <p:nvSpPr>
            <p:cNvPr id="3" name="object 3"/>
            <p:cNvSpPr/>
            <p:nvPr/>
          </p:nvSpPr>
          <p:spPr>
            <a:xfrm>
              <a:off x="2012695" y="3710558"/>
              <a:ext cx="8163559" cy="0"/>
            </a:xfrm>
            <a:custGeom>
              <a:avLst/>
              <a:gdLst/>
              <a:ahLst/>
              <a:cxnLst/>
              <a:rect l="l" t="t" r="r" b="b"/>
              <a:pathLst>
                <a:path w="8163559">
                  <a:moveTo>
                    <a:pt x="0" y="0"/>
                  </a:moveTo>
                  <a:lnTo>
                    <a:pt x="8163433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2304" y="2154936"/>
              <a:ext cx="4468368" cy="11186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9255" y="2154936"/>
              <a:ext cx="3550920" cy="111861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32913" y="2272411"/>
            <a:ext cx="67246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1925" marR="5080" indent="-149860">
              <a:lnSpc>
                <a:spcPct val="100000"/>
              </a:lnSpc>
              <a:spcBef>
                <a:spcPts val="95"/>
              </a:spcBef>
              <a:tabLst>
                <a:tab pos="5773420" algn="l"/>
              </a:tabLst>
            </a:pPr>
            <a:r>
              <a:rPr sz="4000" spc="-40" dirty="0">
                <a:solidFill>
                  <a:srgbClr val="000000"/>
                </a:solidFill>
              </a:rPr>
              <a:t>PROGETTARE</a:t>
            </a:r>
            <a:r>
              <a:rPr sz="4000" spc="-25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PER</a:t>
            </a:r>
            <a:r>
              <a:rPr sz="4000" spc="-15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COMPETENZE </a:t>
            </a:r>
            <a:r>
              <a:rPr sz="4000" spc="-890" dirty="0">
                <a:solidFill>
                  <a:srgbClr val="000000"/>
                </a:solidFill>
              </a:rPr>
              <a:t> </a:t>
            </a:r>
            <a:r>
              <a:rPr sz="4000" spc="-15" dirty="0"/>
              <a:t>IMPIANTO</a:t>
            </a:r>
            <a:r>
              <a:rPr sz="4000" dirty="0"/>
              <a:t> </a:t>
            </a:r>
            <a:r>
              <a:rPr sz="4000" spc="-15" dirty="0"/>
              <a:t>PROGETTUALE	</a:t>
            </a:r>
            <a:r>
              <a:rPr sz="4000" spc="-20" dirty="0"/>
              <a:t>EAS</a:t>
            </a:r>
            <a:endParaRPr sz="4000" dirty="0"/>
          </a:p>
        </p:txBody>
      </p:sp>
      <p:sp>
        <p:nvSpPr>
          <p:cNvPr id="8" name="object 8"/>
          <p:cNvSpPr txBox="1"/>
          <p:nvPr/>
        </p:nvSpPr>
        <p:spPr>
          <a:xfrm>
            <a:off x="10664190" y="6013500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24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256655"/>
            <a:chOff x="0" y="0"/>
            <a:chExt cx="12192000" cy="6256655"/>
          </a:xfrm>
        </p:grpSpPr>
        <p:sp>
          <p:nvSpPr>
            <p:cNvPr id="3" name="object 3"/>
            <p:cNvSpPr/>
            <p:nvPr/>
          </p:nvSpPr>
          <p:spPr>
            <a:xfrm>
              <a:off x="1392300" y="1519808"/>
              <a:ext cx="9407525" cy="0"/>
            </a:xfrm>
            <a:custGeom>
              <a:avLst/>
              <a:gdLst/>
              <a:ahLst/>
              <a:cxnLst/>
              <a:rect l="l" t="t" r="r" b="b"/>
              <a:pathLst>
                <a:path w="9407525">
                  <a:moveTo>
                    <a:pt x="0" y="0"/>
                  </a:moveTo>
                  <a:lnTo>
                    <a:pt x="9407398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4960" y="24383"/>
              <a:ext cx="9110472" cy="7802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6620" y="1523"/>
              <a:ext cx="5715000" cy="9631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60575" y="0"/>
              <a:ext cx="9107805" cy="777875"/>
            </a:xfrm>
            <a:custGeom>
              <a:avLst/>
              <a:gdLst/>
              <a:ahLst/>
              <a:cxnLst/>
              <a:rect l="l" t="t" r="r" b="b"/>
              <a:pathLst>
                <a:path w="9107805" h="777875">
                  <a:moveTo>
                    <a:pt x="9107424" y="0"/>
                  </a:moveTo>
                  <a:lnTo>
                    <a:pt x="0" y="0"/>
                  </a:lnTo>
                  <a:lnTo>
                    <a:pt x="0" y="777875"/>
                  </a:lnTo>
                  <a:lnTo>
                    <a:pt x="9107424" y="777875"/>
                  </a:lnTo>
                  <a:lnTo>
                    <a:pt x="9107424" y="0"/>
                  </a:lnTo>
                  <a:close/>
                </a:path>
              </a:pathLst>
            </a:custGeom>
            <a:solidFill>
              <a:srgbClr val="DEB34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475089" y="6443878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25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74745" y="72897"/>
            <a:ext cx="4879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181818"/>
                </a:solidFill>
                <a:latin typeface="Calibri"/>
                <a:cs typeface="Calibri"/>
              </a:rPr>
              <a:t>IMPIANTO</a:t>
            </a:r>
            <a:r>
              <a:rPr sz="3600" b="1" spc="-6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181818"/>
                </a:solidFill>
                <a:latin typeface="Calibri"/>
                <a:cs typeface="Calibri"/>
              </a:rPr>
              <a:t>PROGETTUALE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03513" y="2703512"/>
            <a:ext cx="3897629" cy="1665605"/>
            <a:chOff x="2203513" y="2703512"/>
            <a:chExt cx="3897629" cy="1665605"/>
          </a:xfrm>
        </p:grpSpPr>
        <p:sp>
          <p:nvSpPr>
            <p:cNvPr id="10" name="object 10"/>
            <p:cNvSpPr/>
            <p:nvPr/>
          </p:nvSpPr>
          <p:spPr>
            <a:xfrm>
              <a:off x="2208276" y="2708275"/>
              <a:ext cx="3888104" cy="1656080"/>
            </a:xfrm>
            <a:custGeom>
              <a:avLst/>
              <a:gdLst/>
              <a:ahLst/>
              <a:cxnLst/>
              <a:rect l="l" t="t" r="r" b="b"/>
              <a:pathLst>
                <a:path w="3888104" h="1656079">
                  <a:moveTo>
                    <a:pt x="3887724" y="0"/>
                  </a:moveTo>
                  <a:lnTo>
                    <a:pt x="0" y="0"/>
                  </a:lnTo>
                  <a:lnTo>
                    <a:pt x="0" y="1655826"/>
                  </a:lnTo>
                  <a:lnTo>
                    <a:pt x="3887724" y="1655826"/>
                  </a:lnTo>
                  <a:lnTo>
                    <a:pt x="3887724" y="0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208276" y="2708275"/>
              <a:ext cx="3888104" cy="1656080"/>
            </a:xfrm>
            <a:custGeom>
              <a:avLst/>
              <a:gdLst/>
              <a:ahLst/>
              <a:cxnLst/>
              <a:rect l="l" t="t" r="r" b="b"/>
              <a:pathLst>
                <a:path w="3888104" h="1656079">
                  <a:moveTo>
                    <a:pt x="0" y="1655826"/>
                  </a:moveTo>
                  <a:lnTo>
                    <a:pt x="3887724" y="1655826"/>
                  </a:lnTo>
                  <a:lnTo>
                    <a:pt x="3887724" y="0"/>
                  </a:lnTo>
                  <a:lnTo>
                    <a:pt x="0" y="0"/>
                  </a:lnTo>
                  <a:lnTo>
                    <a:pt x="0" y="165582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08276" y="2647949"/>
            <a:ext cx="38881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Profili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formativi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finali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73376" y="3427412"/>
            <a:ext cx="1059180" cy="649605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</a:ln>
        </p:spPr>
        <p:txBody>
          <a:bodyPr vert="horz" wrap="square" lIns="0" tIns="104140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820"/>
              </a:spcBef>
            </a:pPr>
            <a:r>
              <a:rPr sz="2800" b="1" spc="-10" dirty="0">
                <a:latin typeface="Arial Narrow"/>
                <a:cs typeface="Arial Narrow"/>
              </a:rPr>
              <a:t>area</a:t>
            </a:r>
            <a:endParaRPr sz="2800" dirty="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37000" y="3427412"/>
            <a:ext cx="1871980" cy="649605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</a:ln>
        </p:spPr>
        <p:txBody>
          <a:bodyPr vert="horz" wrap="square" lIns="0" tIns="10414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820"/>
              </a:spcBef>
            </a:pPr>
            <a:r>
              <a:rPr sz="2800" b="1" spc="-5" dirty="0">
                <a:latin typeface="Arial Narrow"/>
                <a:cs typeface="Arial Narrow"/>
              </a:rPr>
              <a:t>competenza</a:t>
            </a:r>
            <a:endParaRPr sz="2800" dirty="0">
              <a:latin typeface="Arial Narrow"/>
              <a:cs typeface="Arial Narrow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058987" y="903287"/>
            <a:ext cx="7787005" cy="2899410"/>
            <a:chOff x="2058987" y="903287"/>
            <a:chExt cx="7787005" cy="2899410"/>
          </a:xfrm>
        </p:grpSpPr>
        <p:sp>
          <p:nvSpPr>
            <p:cNvPr id="16" name="object 16"/>
            <p:cNvSpPr/>
            <p:nvPr/>
          </p:nvSpPr>
          <p:spPr>
            <a:xfrm>
              <a:off x="3432175" y="3630676"/>
              <a:ext cx="360680" cy="171450"/>
            </a:xfrm>
            <a:custGeom>
              <a:avLst/>
              <a:gdLst/>
              <a:ahLst/>
              <a:cxnLst/>
              <a:rect l="l" t="t" r="r" b="b"/>
              <a:pathLst>
                <a:path w="360679" h="171450">
                  <a:moveTo>
                    <a:pt x="188975" y="114283"/>
                  </a:moveTo>
                  <a:lnTo>
                    <a:pt x="188975" y="171450"/>
                  </a:lnTo>
                  <a:lnTo>
                    <a:pt x="303275" y="114300"/>
                  </a:lnTo>
                  <a:lnTo>
                    <a:pt x="188975" y="114283"/>
                  </a:lnTo>
                  <a:close/>
                </a:path>
                <a:path w="360679" h="171450">
                  <a:moveTo>
                    <a:pt x="188975" y="57133"/>
                  </a:moveTo>
                  <a:lnTo>
                    <a:pt x="188975" y="114283"/>
                  </a:lnTo>
                  <a:lnTo>
                    <a:pt x="217550" y="114300"/>
                  </a:lnTo>
                  <a:lnTo>
                    <a:pt x="217550" y="57150"/>
                  </a:lnTo>
                  <a:lnTo>
                    <a:pt x="188975" y="57133"/>
                  </a:lnTo>
                  <a:close/>
                </a:path>
                <a:path w="360679" h="171450">
                  <a:moveTo>
                    <a:pt x="188975" y="0"/>
                  </a:moveTo>
                  <a:lnTo>
                    <a:pt x="188975" y="57133"/>
                  </a:lnTo>
                  <a:lnTo>
                    <a:pt x="217550" y="57150"/>
                  </a:lnTo>
                  <a:lnTo>
                    <a:pt x="217550" y="114300"/>
                  </a:lnTo>
                  <a:lnTo>
                    <a:pt x="303275" y="114300"/>
                  </a:lnTo>
                  <a:lnTo>
                    <a:pt x="360425" y="85725"/>
                  </a:lnTo>
                  <a:lnTo>
                    <a:pt x="188975" y="0"/>
                  </a:lnTo>
                  <a:close/>
                </a:path>
                <a:path w="360679" h="171450">
                  <a:moveTo>
                    <a:pt x="0" y="57023"/>
                  </a:moveTo>
                  <a:lnTo>
                    <a:pt x="0" y="114173"/>
                  </a:lnTo>
                  <a:lnTo>
                    <a:pt x="188975" y="114283"/>
                  </a:lnTo>
                  <a:lnTo>
                    <a:pt x="188975" y="57133"/>
                  </a:lnTo>
                  <a:lnTo>
                    <a:pt x="0" y="570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063750" y="908050"/>
              <a:ext cx="7777480" cy="1368425"/>
            </a:xfrm>
            <a:custGeom>
              <a:avLst/>
              <a:gdLst/>
              <a:ahLst/>
              <a:cxnLst/>
              <a:rect l="l" t="t" r="r" b="b"/>
              <a:pathLst>
                <a:path w="7777480" h="1368425">
                  <a:moveTo>
                    <a:pt x="7777226" y="0"/>
                  </a:moveTo>
                  <a:lnTo>
                    <a:pt x="0" y="0"/>
                  </a:lnTo>
                  <a:lnTo>
                    <a:pt x="0" y="912240"/>
                  </a:lnTo>
                  <a:lnTo>
                    <a:pt x="2916428" y="912240"/>
                  </a:lnTo>
                  <a:lnTo>
                    <a:pt x="2916428" y="1140333"/>
                  </a:lnTo>
                  <a:lnTo>
                    <a:pt x="1944242" y="1140333"/>
                  </a:lnTo>
                  <a:lnTo>
                    <a:pt x="3888613" y="1368425"/>
                  </a:lnTo>
                  <a:lnTo>
                    <a:pt x="5832856" y="1140333"/>
                  </a:lnTo>
                  <a:lnTo>
                    <a:pt x="4860671" y="1140333"/>
                  </a:lnTo>
                  <a:lnTo>
                    <a:pt x="4860671" y="912240"/>
                  </a:lnTo>
                  <a:lnTo>
                    <a:pt x="7777226" y="912240"/>
                  </a:lnTo>
                  <a:lnTo>
                    <a:pt x="777722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063750" y="908050"/>
              <a:ext cx="7777480" cy="1368425"/>
            </a:xfrm>
            <a:custGeom>
              <a:avLst/>
              <a:gdLst/>
              <a:ahLst/>
              <a:cxnLst/>
              <a:rect l="l" t="t" r="r" b="b"/>
              <a:pathLst>
                <a:path w="7777480" h="1368425">
                  <a:moveTo>
                    <a:pt x="0" y="0"/>
                  </a:moveTo>
                  <a:lnTo>
                    <a:pt x="7777226" y="0"/>
                  </a:lnTo>
                  <a:lnTo>
                    <a:pt x="7777226" y="912240"/>
                  </a:lnTo>
                  <a:lnTo>
                    <a:pt x="4860671" y="912240"/>
                  </a:lnTo>
                  <a:lnTo>
                    <a:pt x="4860671" y="1140333"/>
                  </a:lnTo>
                  <a:lnTo>
                    <a:pt x="5832856" y="1140333"/>
                  </a:lnTo>
                  <a:lnTo>
                    <a:pt x="3888613" y="1368425"/>
                  </a:lnTo>
                  <a:lnTo>
                    <a:pt x="1944242" y="1140333"/>
                  </a:lnTo>
                  <a:lnTo>
                    <a:pt x="2916428" y="1140333"/>
                  </a:lnTo>
                  <a:lnTo>
                    <a:pt x="2916428" y="912240"/>
                  </a:lnTo>
                  <a:lnTo>
                    <a:pt x="0" y="91224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574285" y="1036447"/>
            <a:ext cx="27552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424D15"/>
                </a:solidFill>
                <a:latin typeface="Arial Narrow"/>
                <a:cs typeface="Arial Narrow"/>
              </a:rPr>
              <a:t>progettazione</a:t>
            </a:r>
            <a:endParaRPr sz="4000" dirty="0">
              <a:latin typeface="Arial Narrow"/>
              <a:cs typeface="Arial Narrow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132012" y="4792662"/>
            <a:ext cx="7787005" cy="1376680"/>
            <a:chOff x="2132012" y="4792662"/>
            <a:chExt cx="7787005" cy="1376680"/>
          </a:xfrm>
        </p:grpSpPr>
        <p:sp>
          <p:nvSpPr>
            <p:cNvPr id="21" name="object 21"/>
            <p:cNvSpPr/>
            <p:nvPr/>
          </p:nvSpPr>
          <p:spPr>
            <a:xfrm>
              <a:off x="2136775" y="4797425"/>
              <a:ext cx="7777480" cy="1367155"/>
            </a:xfrm>
            <a:custGeom>
              <a:avLst/>
              <a:gdLst/>
              <a:ahLst/>
              <a:cxnLst/>
              <a:rect l="l" t="t" r="r" b="b"/>
              <a:pathLst>
                <a:path w="7777480" h="1367154">
                  <a:moveTo>
                    <a:pt x="3888613" y="0"/>
                  </a:moveTo>
                  <a:lnTo>
                    <a:pt x="1944242" y="227837"/>
                  </a:lnTo>
                  <a:lnTo>
                    <a:pt x="2916428" y="227837"/>
                  </a:lnTo>
                  <a:lnTo>
                    <a:pt x="2916428" y="455549"/>
                  </a:lnTo>
                  <a:lnTo>
                    <a:pt x="0" y="455549"/>
                  </a:lnTo>
                  <a:lnTo>
                    <a:pt x="0" y="1366837"/>
                  </a:lnTo>
                  <a:lnTo>
                    <a:pt x="7777226" y="1366837"/>
                  </a:lnTo>
                  <a:lnTo>
                    <a:pt x="7777226" y="455549"/>
                  </a:lnTo>
                  <a:lnTo>
                    <a:pt x="4860671" y="455549"/>
                  </a:lnTo>
                  <a:lnTo>
                    <a:pt x="4860671" y="227837"/>
                  </a:lnTo>
                  <a:lnTo>
                    <a:pt x="5832856" y="227837"/>
                  </a:lnTo>
                  <a:lnTo>
                    <a:pt x="388861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136775" y="4797425"/>
              <a:ext cx="7777480" cy="1367155"/>
            </a:xfrm>
            <a:custGeom>
              <a:avLst/>
              <a:gdLst/>
              <a:ahLst/>
              <a:cxnLst/>
              <a:rect l="l" t="t" r="r" b="b"/>
              <a:pathLst>
                <a:path w="7777480" h="1367154">
                  <a:moveTo>
                    <a:pt x="0" y="455549"/>
                  </a:moveTo>
                  <a:lnTo>
                    <a:pt x="2916428" y="455549"/>
                  </a:lnTo>
                  <a:lnTo>
                    <a:pt x="2916428" y="227837"/>
                  </a:lnTo>
                  <a:lnTo>
                    <a:pt x="1944242" y="227837"/>
                  </a:lnTo>
                  <a:lnTo>
                    <a:pt x="3888613" y="0"/>
                  </a:lnTo>
                  <a:lnTo>
                    <a:pt x="5832856" y="227837"/>
                  </a:lnTo>
                  <a:lnTo>
                    <a:pt x="4860671" y="227837"/>
                  </a:lnTo>
                  <a:lnTo>
                    <a:pt x="4860671" y="455549"/>
                  </a:lnTo>
                  <a:lnTo>
                    <a:pt x="7777226" y="455549"/>
                  </a:lnTo>
                  <a:lnTo>
                    <a:pt x="7777226" y="1366837"/>
                  </a:lnTo>
                  <a:lnTo>
                    <a:pt x="0" y="1366837"/>
                  </a:lnTo>
                  <a:lnTo>
                    <a:pt x="0" y="4555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764785" y="5349646"/>
            <a:ext cx="25228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424D15"/>
                </a:solidFill>
                <a:latin typeface="Arial Narrow"/>
                <a:cs typeface="Arial Narrow"/>
              </a:rPr>
              <a:t>valutazione</a:t>
            </a:r>
            <a:endParaRPr sz="4400" dirty="0">
              <a:latin typeface="Arial Narrow"/>
              <a:cs typeface="Arial Narrow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811962" y="2776601"/>
            <a:ext cx="2602230" cy="297180"/>
            <a:chOff x="6811962" y="2776601"/>
            <a:chExt cx="2602230" cy="297180"/>
          </a:xfrm>
        </p:grpSpPr>
        <p:sp>
          <p:nvSpPr>
            <p:cNvPr id="25" name="object 25"/>
            <p:cNvSpPr/>
            <p:nvPr/>
          </p:nvSpPr>
          <p:spPr>
            <a:xfrm>
              <a:off x="6816725" y="2781363"/>
              <a:ext cx="2592705" cy="287655"/>
            </a:xfrm>
            <a:custGeom>
              <a:avLst/>
              <a:gdLst/>
              <a:ahLst/>
              <a:cxnLst/>
              <a:rect l="l" t="t" r="r" b="b"/>
              <a:pathLst>
                <a:path w="2592704" h="287655">
                  <a:moveTo>
                    <a:pt x="2592451" y="0"/>
                  </a:moveTo>
                  <a:lnTo>
                    <a:pt x="0" y="0"/>
                  </a:lnTo>
                  <a:lnTo>
                    <a:pt x="0" y="287337"/>
                  </a:lnTo>
                  <a:lnTo>
                    <a:pt x="2592451" y="287337"/>
                  </a:lnTo>
                  <a:lnTo>
                    <a:pt x="2592451" y="0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816725" y="2781363"/>
              <a:ext cx="2592705" cy="287655"/>
            </a:xfrm>
            <a:custGeom>
              <a:avLst/>
              <a:gdLst/>
              <a:ahLst/>
              <a:cxnLst/>
              <a:rect l="l" t="t" r="r" b="b"/>
              <a:pathLst>
                <a:path w="2592704" h="287655">
                  <a:moveTo>
                    <a:pt x="0" y="287337"/>
                  </a:moveTo>
                  <a:lnTo>
                    <a:pt x="2592451" y="287337"/>
                  </a:lnTo>
                  <a:lnTo>
                    <a:pt x="2592451" y="0"/>
                  </a:lnTo>
                  <a:lnTo>
                    <a:pt x="0" y="0"/>
                  </a:lnTo>
                  <a:lnTo>
                    <a:pt x="0" y="2873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816725" y="2781363"/>
            <a:ext cx="2592705" cy="28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8655">
              <a:lnSpc>
                <a:spcPts val="2100"/>
              </a:lnSpc>
            </a:pPr>
            <a:r>
              <a:rPr sz="1800" b="1" spc="-5" dirty="0">
                <a:latin typeface="Calibri"/>
                <a:cs typeface="Calibri"/>
              </a:rPr>
              <a:t>Dimensioni...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811962" y="3208273"/>
            <a:ext cx="2602230" cy="297180"/>
            <a:chOff x="6811962" y="3208273"/>
            <a:chExt cx="2602230" cy="297180"/>
          </a:xfrm>
        </p:grpSpPr>
        <p:sp>
          <p:nvSpPr>
            <p:cNvPr id="29" name="object 29"/>
            <p:cNvSpPr/>
            <p:nvPr/>
          </p:nvSpPr>
          <p:spPr>
            <a:xfrm>
              <a:off x="6816725" y="3213036"/>
              <a:ext cx="2592705" cy="287655"/>
            </a:xfrm>
            <a:custGeom>
              <a:avLst/>
              <a:gdLst/>
              <a:ahLst/>
              <a:cxnLst/>
              <a:rect l="l" t="t" r="r" b="b"/>
              <a:pathLst>
                <a:path w="2592704" h="287654">
                  <a:moveTo>
                    <a:pt x="2592451" y="0"/>
                  </a:moveTo>
                  <a:lnTo>
                    <a:pt x="0" y="0"/>
                  </a:lnTo>
                  <a:lnTo>
                    <a:pt x="0" y="287337"/>
                  </a:lnTo>
                  <a:lnTo>
                    <a:pt x="2592451" y="287337"/>
                  </a:lnTo>
                  <a:lnTo>
                    <a:pt x="2592451" y="0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816725" y="3213036"/>
              <a:ext cx="2592705" cy="287655"/>
            </a:xfrm>
            <a:custGeom>
              <a:avLst/>
              <a:gdLst/>
              <a:ahLst/>
              <a:cxnLst/>
              <a:rect l="l" t="t" r="r" b="b"/>
              <a:pathLst>
                <a:path w="2592704" h="287654">
                  <a:moveTo>
                    <a:pt x="0" y="287337"/>
                  </a:moveTo>
                  <a:lnTo>
                    <a:pt x="2592451" y="287337"/>
                  </a:lnTo>
                  <a:lnTo>
                    <a:pt x="2592451" y="0"/>
                  </a:lnTo>
                  <a:lnTo>
                    <a:pt x="0" y="0"/>
                  </a:lnTo>
                  <a:lnTo>
                    <a:pt x="0" y="2873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816725" y="3213036"/>
            <a:ext cx="2592705" cy="28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100"/>
              </a:lnSpc>
            </a:pPr>
            <a:r>
              <a:rPr sz="1800" b="1" spc="-5" dirty="0">
                <a:latin typeface="Calibri"/>
                <a:cs typeface="Calibri"/>
              </a:rPr>
              <a:t>……..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811962" y="3640201"/>
            <a:ext cx="2602230" cy="297180"/>
            <a:chOff x="6811962" y="3640201"/>
            <a:chExt cx="2602230" cy="297180"/>
          </a:xfrm>
        </p:grpSpPr>
        <p:sp>
          <p:nvSpPr>
            <p:cNvPr id="33" name="object 33"/>
            <p:cNvSpPr/>
            <p:nvPr/>
          </p:nvSpPr>
          <p:spPr>
            <a:xfrm>
              <a:off x="6816725" y="3644963"/>
              <a:ext cx="2592705" cy="287655"/>
            </a:xfrm>
            <a:custGeom>
              <a:avLst/>
              <a:gdLst/>
              <a:ahLst/>
              <a:cxnLst/>
              <a:rect l="l" t="t" r="r" b="b"/>
              <a:pathLst>
                <a:path w="2592704" h="287654">
                  <a:moveTo>
                    <a:pt x="2592451" y="0"/>
                  </a:moveTo>
                  <a:lnTo>
                    <a:pt x="0" y="0"/>
                  </a:lnTo>
                  <a:lnTo>
                    <a:pt x="0" y="287337"/>
                  </a:lnTo>
                  <a:lnTo>
                    <a:pt x="2592451" y="287337"/>
                  </a:lnTo>
                  <a:lnTo>
                    <a:pt x="2592451" y="0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6816725" y="3644963"/>
              <a:ext cx="2592705" cy="287655"/>
            </a:xfrm>
            <a:custGeom>
              <a:avLst/>
              <a:gdLst/>
              <a:ahLst/>
              <a:cxnLst/>
              <a:rect l="l" t="t" r="r" b="b"/>
              <a:pathLst>
                <a:path w="2592704" h="287654">
                  <a:moveTo>
                    <a:pt x="0" y="287337"/>
                  </a:moveTo>
                  <a:lnTo>
                    <a:pt x="2592451" y="287337"/>
                  </a:lnTo>
                  <a:lnTo>
                    <a:pt x="2592451" y="0"/>
                  </a:lnTo>
                  <a:lnTo>
                    <a:pt x="0" y="0"/>
                  </a:lnTo>
                  <a:lnTo>
                    <a:pt x="0" y="2873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816725" y="3644963"/>
            <a:ext cx="2592705" cy="28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2100"/>
              </a:lnSpc>
            </a:pPr>
            <a:r>
              <a:rPr sz="1800" b="1" dirty="0">
                <a:latin typeface="Calibri"/>
                <a:cs typeface="Calibri"/>
              </a:rPr>
              <a:t>…….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811962" y="4071873"/>
            <a:ext cx="2602230" cy="297180"/>
            <a:chOff x="6811962" y="4071873"/>
            <a:chExt cx="2602230" cy="297180"/>
          </a:xfrm>
        </p:grpSpPr>
        <p:sp>
          <p:nvSpPr>
            <p:cNvPr id="37" name="object 37"/>
            <p:cNvSpPr/>
            <p:nvPr/>
          </p:nvSpPr>
          <p:spPr>
            <a:xfrm>
              <a:off x="6816725" y="4076636"/>
              <a:ext cx="2592705" cy="287655"/>
            </a:xfrm>
            <a:custGeom>
              <a:avLst/>
              <a:gdLst/>
              <a:ahLst/>
              <a:cxnLst/>
              <a:rect l="l" t="t" r="r" b="b"/>
              <a:pathLst>
                <a:path w="2592704" h="287654">
                  <a:moveTo>
                    <a:pt x="2592451" y="0"/>
                  </a:moveTo>
                  <a:lnTo>
                    <a:pt x="0" y="0"/>
                  </a:lnTo>
                  <a:lnTo>
                    <a:pt x="0" y="287337"/>
                  </a:lnTo>
                  <a:lnTo>
                    <a:pt x="2592451" y="287337"/>
                  </a:lnTo>
                  <a:lnTo>
                    <a:pt x="2592451" y="0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6816725" y="4076636"/>
              <a:ext cx="2592705" cy="287655"/>
            </a:xfrm>
            <a:custGeom>
              <a:avLst/>
              <a:gdLst/>
              <a:ahLst/>
              <a:cxnLst/>
              <a:rect l="l" t="t" r="r" b="b"/>
              <a:pathLst>
                <a:path w="2592704" h="287654">
                  <a:moveTo>
                    <a:pt x="0" y="287337"/>
                  </a:moveTo>
                  <a:lnTo>
                    <a:pt x="2592451" y="287337"/>
                  </a:lnTo>
                  <a:lnTo>
                    <a:pt x="2592451" y="0"/>
                  </a:lnTo>
                  <a:lnTo>
                    <a:pt x="0" y="0"/>
                  </a:lnTo>
                  <a:lnTo>
                    <a:pt x="0" y="2873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816725" y="4076636"/>
            <a:ext cx="2592705" cy="28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2100"/>
              </a:lnSpc>
            </a:pPr>
            <a:r>
              <a:rPr sz="1800" b="1" dirty="0">
                <a:latin typeface="Calibri"/>
                <a:cs typeface="Calibri"/>
              </a:rPr>
              <a:t>…….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546860" y="1438655"/>
            <a:ext cx="9028430" cy="4269105"/>
            <a:chOff x="1546860" y="1438655"/>
            <a:chExt cx="9028430" cy="4269105"/>
          </a:xfrm>
        </p:grpSpPr>
        <p:sp>
          <p:nvSpPr>
            <p:cNvPr id="41" name="object 41"/>
            <p:cNvSpPr/>
            <p:nvPr/>
          </p:nvSpPr>
          <p:spPr>
            <a:xfrm>
              <a:off x="5808725" y="2492375"/>
              <a:ext cx="1008380" cy="1729105"/>
            </a:xfrm>
            <a:custGeom>
              <a:avLst/>
              <a:gdLst/>
              <a:ahLst/>
              <a:cxnLst/>
              <a:rect l="l" t="t" r="r" b="b"/>
              <a:pathLst>
                <a:path w="1008379" h="1729104">
                  <a:moveTo>
                    <a:pt x="0" y="1297051"/>
                  </a:moveTo>
                  <a:lnTo>
                    <a:pt x="1007999" y="0"/>
                  </a:lnTo>
                </a:path>
                <a:path w="1008379" h="1729104">
                  <a:moveTo>
                    <a:pt x="71374" y="1297051"/>
                  </a:moveTo>
                  <a:lnTo>
                    <a:pt x="1007999" y="431800"/>
                  </a:lnTo>
                </a:path>
                <a:path w="1008379" h="1729104">
                  <a:moveTo>
                    <a:pt x="0" y="1297051"/>
                  </a:moveTo>
                  <a:lnTo>
                    <a:pt x="1007999" y="865251"/>
                  </a:lnTo>
                </a:path>
                <a:path w="1008379" h="1729104">
                  <a:moveTo>
                    <a:pt x="0" y="1297051"/>
                  </a:moveTo>
                  <a:lnTo>
                    <a:pt x="1007999" y="1297051"/>
                  </a:lnTo>
                </a:path>
                <a:path w="1008379" h="1729104">
                  <a:moveTo>
                    <a:pt x="0" y="1297051"/>
                  </a:moveTo>
                  <a:lnTo>
                    <a:pt x="1007999" y="172885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1244" y="1784603"/>
              <a:ext cx="650748" cy="392277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6860" y="1758695"/>
              <a:ext cx="650747" cy="392277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560576" y="3209544"/>
              <a:ext cx="647700" cy="2483485"/>
            </a:xfrm>
            <a:custGeom>
              <a:avLst/>
              <a:gdLst/>
              <a:ahLst/>
              <a:cxnLst/>
              <a:rect l="l" t="t" r="r" b="b"/>
              <a:pathLst>
                <a:path w="647700" h="2483485">
                  <a:moveTo>
                    <a:pt x="0" y="0"/>
                  </a:moveTo>
                  <a:lnTo>
                    <a:pt x="0" y="820673"/>
                  </a:lnTo>
                  <a:lnTo>
                    <a:pt x="556" y="880374"/>
                  </a:lnTo>
                  <a:lnTo>
                    <a:pt x="2216" y="939651"/>
                  </a:lnTo>
                  <a:lnTo>
                    <a:pt x="4963" y="998444"/>
                  </a:lnTo>
                  <a:lnTo>
                    <a:pt x="8779" y="1056689"/>
                  </a:lnTo>
                  <a:lnTo>
                    <a:pt x="13649" y="1114324"/>
                  </a:lnTo>
                  <a:lnTo>
                    <a:pt x="19556" y="1171286"/>
                  </a:lnTo>
                  <a:lnTo>
                    <a:pt x="26484" y="1227512"/>
                  </a:lnTo>
                  <a:lnTo>
                    <a:pt x="34416" y="1282939"/>
                  </a:lnTo>
                  <a:lnTo>
                    <a:pt x="43336" y="1337506"/>
                  </a:lnTo>
                  <a:lnTo>
                    <a:pt x="53227" y="1391149"/>
                  </a:lnTo>
                  <a:lnTo>
                    <a:pt x="64074" y="1443805"/>
                  </a:lnTo>
                  <a:lnTo>
                    <a:pt x="75859" y="1495412"/>
                  </a:lnTo>
                  <a:lnTo>
                    <a:pt x="88566" y="1545907"/>
                  </a:lnTo>
                  <a:lnTo>
                    <a:pt x="102179" y="1595228"/>
                  </a:lnTo>
                  <a:lnTo>
                    <a:pt x="116681" y="1643311"/>
                  </a:lnTo>
                  <a:lnTo>
                    <a:pt x="132056" y="1690094"/>
                  </a:lnTo>
                  <a:lnTo>
                    <a:pt x="148288" y="1735515"/>
                  </a:lnTo>
                  <a:lnTo>
                    <a:pt x="165359" y="1779511"/>
                  </a:lnTo>
                  <a:lnTo>
                    <a:pt x="183254" y="1822018"/>
                  </a:lnTo>
                  <a:lnTo>
                    <a:pt x="201957" y="1862975"/>
                  </a:lnTo>
                  <a:lnTo>
                    <a:pt x="221450" y="1902318"/>
                  </a:lnTo>
                  <a:lnTo>
                    <a:pt x="241717" y="1939985"/>
                  </a:lnTo>
                  <a:lnTo>
                    <a:pt x="262742" y="1975914"/>
                  </a:lnTo>
                  <a:lnTo>
                    <a:pt x="284508" y="2010041"/>
                  </a:lnTo>
                  <a:lnTo>
                    <a:pt x="307000" y="2042304"/>
                  </a:lnTo>
                  <a:lnTo>
                    <a:pt x="330200" y="2072639"/>
                  </a:lnTo>
                  <a:lnTo>
                    <a:pt x="330200" y="2482989"/>
                  </a:lnTo>
                  <a:lnTo>
                    <a:pt x="647700" y="1846706"/>
                  </a:lnTo>
                  <a:lnTo>
                    <a:pt x="330200" y="841501"/>
                  </a:lnTo>
                  <a:lnTo>
                    <a:pt x="330200" y="1251838"/>
                  </a:lnTo>
                  <a:lnTo>
                    <a:pt x="307000" y="1221503"/>
                  </a:lnTo>
                  <a:lnTo>
                    <a:pt x="284508" y="1189240"/>
                  </a:lnTo>
                  <a:lnTo>
                    <a:pt x="262742" y="1155113"/>
                  </a:lnTo>
                  <a:lnTo>
                    <a:pt x="241717" y="1119185"/>
                  </a:lnTo>
                  <a:lnTo>
                    <a:pt x="221450" y="1081518"/>
                  </a:lnTo>
                  <a:lnTo>
                    <a:pt x="201957" y="1042175"/>
                  </a:lnTo>
                  <a:lnTo>
                    <a:pt x="183254" y="1001219"/>
                  </a:lnTo>
                  <a:lnTo>
                    <a:pt x="165359" y="958713"/>
                  </a:lnTo>
                  <a:lnTo>
                    <a:pt x="148288" y="914719"/>
                  </a:lnTo>
                  <a:lnTo>
                    <a:pt x="132056" y="869301"/>
                  </a:lnTo>
                  <a:lnTo>
                    <a:pt x="116681" y="822520"/>
                  </a:lnTo>
                  <a:lnTo>
                    <a:pt x="102179" y="774439"/>
                  </a:lnTo>
                  <a:lnTo>
                    <a:pt x="88566" y="725122"/>
                  </a:lnTo>
                  <a:lnTo>
                    <a:pt x="75859" y="674631"/>
                  </a:lnTo>
                  <a:lnTo>
                    <a:pt x="64074" y="623028"/>
                  </a:lnTo>
                  <a:lnTo>
                    <a:pt x="53227" y="570377"/>
                  </a:lnTo>
                  <a:lnTo>
                    <a:pt x="43336" y="516740"/>
                  </a:lnTo>
                  <a:lnTo>
                    <a:pt x="34416" y="462181"/>
                  </a:lnTo>
                  <a:lnTo>
                    <a:pt x="26484" y="406760"/>
                  </a:lnTo>
                  <a:lnTo>
                    <a:pt x="19556" y="350543"/>
                  </a:lnTo>
                  <a:lnTo>
                    <a:pt x="13649" y="293590"/>
                  </a:lnTo>
                  <a:lnTo>
                    <a:pt x="8779" y="235965"/>
                  </a:lnTo>
                  <a:lnTo>
                    <a:pt x="4963" y="177731"/>
                  </a:lnTo>
                  <a:lnTo>
                    <a:pt x="2216" y="118950"/>
                  </a:lnTo>
                  <a:lnTo>
                    <a:pt x="556" y="596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1560319" y="1773300"/>
              <a:ext cx="648335" cy="1846580"/>
            </a:xfrm>
            <a:custGeom>
              <a:avLst/>
              <a:gdLst/>
              <a:ahLst/>
              <a:cxnLst/>
              <a:rect l="l" t="t" r="r" b="b"/>
              <a:pathLst>
                <a:path w="648335" h="1846579">
                  <a:moveTo>
                    <a:pt x="647956" y="0"/>
                  </a:moveTo>
                  <a:lnTo>
                    <a:pt x="601004" y="3756"/>
                  </a:lnTo>
                  <a:lnTo>
                    <a:pt x="554373" y="15001"/>
                  </a:lnTo>
                  <a:lnTo>
                    <a:pt x="508242" y="33700"/>
                  </a:lnTo>
                  <a:lnTo>
                    <a:pt x="462790" y="59816"/>
                  </a:lnTo>
                  <a:lnTo>
                    <a:pt x="411242" y="99133"/>
                  </a:lnTo>
                  <a:lnTo>
                    <a:pt x="362144" y="146999"/>
                  </a:lnTo>
                  <a:lnTo>
                    <a:pt x="315620" y="202918"/>
                  </a:lnTo>
                  <a:lnTo>
                    <a:pt x="271789" y="266395"/>
                  </a:lnTo>
                  <a:lnTo>
                    <a:pt x="250922" y="300813"/>
                  </a:lnTo>
                  <a:lnTo>
                    <a:pt x="230773" y="336933"/>
                  </a:lnTo>
                  <a:lnTo>
                    <a:pt x="211359" y="374695"/>
                  </a:lnTo>
                  <a:lnTo>
                    <a:pt x="192693" y="414036"/>
                  </a:lnTo>
                  <a:lnTo>
                    <a:pt x="174792" y="454895"/>
                  </a:lnTo>
                  <a:lnTo>
                    <a:pt x="157670" y="497208"/>
                  </a:lnTo>
                  <a:lnTo>
                    <a:pt x="141343" y="540915"/>
                  </a:lnTo>
                  <a:lnTo>
                    <a:pt x="125825" y="585953"/>
                  </a:lnTo>
                  <a:lnTo>
                    <a:pt x="111132" y="632260"/>
                  </a:lnTo>
                  <a:lnTo>
                    <a:pt x="97279" y="679774"/>
                  </a:lnTo>
                  <a:lnTo>
                    <a:pt x="84281" y="728433"/>
                  </a:lnTo>
                  <a:lnTo>
                    <a:pt x="72153" y="778176"/>
                  </a:lnTo>
                  <a:lnTo>
                    <a:pt x="60911" y="828939"/>
                  </a:lnTo>
                  <a:lnTo>
                    <a:pt x="50568" y="880662"/>
                  </a:lnTo>
                  <a:lnTo>
                    <a:pt x="41142" y="933281"/>
                  </a:lnTo>
                  <a:lnTo>
                    <a:pt x="32646" y="986735"/>
                  </a:lnTo>
                  <a:lnTo>
                    <a:pt x="25096" y="1040963"/>
                  </a:lnTo>
                  <a:lnTo>
                    <a:pt x="18507" y="1095901"/>
                  </a:lnTo>
                  <a:lnTo>
                    <a:pt x="12894" y="1151489"/>
                  </a:lnTo>
                  <a:lnTo>
                    <a:pt x="8272" y="1207663"/>
                  </a:lnTo>
                  <a:lnTo>
                    <a:pt x="4656" y="1264362"/>
                  </a:lnTo>
                  <a:lnTo>
                    <a:pt x="2062" y="1321524"/>
                  </a:lnTo>
                  <a:lnTo>
                    <a:pt x="505" y="1379087"/>
                  </a:lnTo>
                  <a:lnTo>
                    <a:pt x="0" y="1436989"/>
                  </a:lnTo>
                  <a:lnTo>
                    <a:pt x="561" y="1495168"/>
                  </a:lnTo>
                  <a:lnTo>
                    <a:pt x="2204" y="1553561"/>
                  </a:lnTo>
                  <a:lnTo>
                    <a:pt x="4945" y="1612107"/>
                  </a:lnTo>
                  <a:lnTo>
                    <a:pt x="8797" y="1670744"/>
                  </a:lnTo>
                  <a:lnTo>
                    <a:pt x="13777" y="1729410"/>
                  </a:lnTo>
                  <a:lnTo>
                    <a:pt x="19900" y="1788042"/>
                  </a:lnTo>
                  <a:lnTo>
                    <a:pt x="27180" y="1846580"/>
                  </a:lnTo>
                  <a:lnTo>
                    <a:pt x="36976" y="1779745"/>
                  </a:lnTo>
                  <a:lnTo>
                    <a:pt x="48134" y="1714555"/>
                  </a:lnTo>
                  <a:lnTo>
                    <a:pt x="60611" y="1651079"/>
                  </a:lnTo>
                  <a:lnTo>
                    <a:pt x="74366" y="1589385"/>
                  </a:lnTo>
                  <a:lnTo>
                    <a:pt x="89358" y="1529543"/>
                  </a:lnTo>
                  <a:lnTo>
                    <a:pt x="105544" y="1471621"/>
                  </a:lnTo>
                  <a:lnTo>
                    <a:pt x="122885" y="1415689"/>
                  </a:lnTo>
                  <a:lnTo>
                    <a:pt x="141337" y="1361814"/>
                  </a:lnTo>
                  <a:lnTo>
                    <a:pt x="160860" y="1310066"/>
                  </a:lnTo>
                  <a:lnTo>
                    <a:pt x="181411" y="1260513"/>
                  </a:lnTo>
                  <a:lnTo>
                    <a:pt x="202950" y="1213224"/>
                  </a:lnTo>
                  <a:lnTo>
                    <a:pt x="225435" y="1168268"/>
                  </a:lnTo>
                  <a:lnTo>
                    <a:pt x="248824" y="1125715"/>
                  </a:lnTo>
                  <a:lnTo>
                    <a:pt x="273076" y="1085631"/>
                  </a:lnTo>
                  <a:lnTo>
                    <a:pt x="298149" y="1048087"/>
                  </a:lnTo>
                  <a:lnTo>
                    <a:pt x="324001" y="1013152"/>
                  </a:lnTo>
                  <a:lnTo>
                    <a:pt x="350592" y="980893"/>
                  </a:lnTo>
                  <a:lnTo>
                    <a:pt x="377879" y="951380"/>
                  </a:lnTo>
                  <a:lnTo>
                    <a:pt x="405821" y="924682"/>
                  </a:lnTo>
                  <a:lnTo>
                    <a:pt x="463505" y="880004"/>
                  </a:lnTo>
                  <a:lnTo>
                    <a:pt x="523310" y="847409"/>
                  </a:lnTo>
                  <a:lnTo>
                    <a:pt x="584905" y="827449"/>
                  </a:lnTo>
                  <a:lnTo>
                    <a:pt x="647956" y="820674"/>
                  </a:lnTo>
                  <a:lnTo>
                    <a:pt x="647956" y="0"/>
                  </a:lnTo>
                  <a:close/>
                </a:path>
              </a:pathLst>
            </a:custGeom>
            <a:solidFill>
              <a:srgbClr val="697A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4288" y="1464563"/>
              <a:ext cx="650748" cy="392125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98379" y="1438655"/>
              <a:ext cx="650748" cy="392277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9912350" y="1452752"/>
              <a:ext cx="647700" cy="2483485"/>
            </a:xfrm>
            <a:custGeom>
              <a:avLst/>
              <a:gdLst/>
              <a:ahLst/>
              <a:cxnLst/>
              <a:rect l="l" t="t" r="r" b="b"/>
              <a:pathLst>
                <a:path w="647700" h="2483485">
                  <a:moveTo>
                    <a:pt x="317500" y="0"/>
                  </a:moveTo>
                  <a:lnTo>
                    <a:pt x="0" y="636397"/>
                  </a:lnTo>
                  <a:lnTo>
                    <a:pt x="317500" y="1641475"/>
                  </a:lnTo>
                  <a:lnTo>
                    <a:pt x="317500" y="1231138"/>
                  </a:lnTo>
                  <a:lnTo>
                    <a:pt x="340686" y="1261474"/>
                  </a:lnTo>
                  <a:lnTo>
                    <a:pt x="363166" y="1293738"/>
                  </a:lnTo>
                  <a:lnTo>
                    <a:pt x="384923" y="1327868"/>
                  </a:lnTo>
                  <a:lnTo>
                    <a:pt x="405940" y="1363799"/>
                  </a:lnTo>
                  <a:lnTo>
                    <a:pt x="426202" y="1401470"/>
                  </a:lnTo>
                  <a:lnTo>
                    <a:pt x="445690" y="1440818"/>
                  </a:lnTo>
                  <a:lnTo>
                    <a:pt x="464390" y="1481779"/>
                  </a:lnTo>
                  <a:lnTo>
                    <a:pt x="482283" y="1524291"/>
                  </a:lnTo>
                  <a:lnTo>
                    <a:pt x="499355" y="1568292"/>
                  </a:lnTo>
                  <a:lnTo>
                    <a:pt x="515587" y="1613717"/>
                  </a:lnTo>
                  <a:lnTo>
                    <a:pt x="530964" y="1660505"/>
                  </a:lnTo>
                  <a:lnTo>
                    <a:pt x="545469" y="1708593"/>
                  </a:lnTo>
                  <a:lnTo>
                    <a:pt x="559085" y="1757918"/>
                  </a:lnTo>
                  <a:lnTo>
                    <a:pt x="571796" y="1808416"/>
                  </a:lnTo>
                  <a:lnTo>
                    <a:pt x="583586" y="1860026"/>
                  </a:lnTo>
                  <a:lnTo>
                    <a:pt x="594437" y="1912684"/>
                  </a:lnTo>
                  <a:lnTo>
                    <a:pt x="604333" y="1966327"/>
                  </a:lnTo>
                  <a:lnTo>
                    <a:pt x="613258" y="2020894"/>
                  </a:lnTo>
                  <a:lnTo>
                    <a:pt x="621195" y="2076320"/>
                  </a:lnTo>
                  <a:lnTo>
                    <a:pt x="628128" y="2132543"/>
                  </a:lnTo>
                  <a:lnTo>
                    <a:pt x="634039" y="2189501"/>
                  </a:lnTo>
                  <a:lnTo>
                    <a:pt x="638913" y="2247130"/>
                  </a:lnTo>
                  <a:lnTo>
                    <a:pt x="642732" y="2305367"/>
                  </a:lnTo>
                  <a:lnTo>
                    <a:pt x="645481" y="2364151"/>
                  </a:lnTo>
                  <a:lnTo>
                    <a:pt x="647142" y="2423417"/>
                  </a:lnTo>
                  <a:lnTo>
                    <a:pt x="647700" y="2483104"/>
                  </a:lnTo>
                  <a:lnTo>
                    <a:pt x="647700" y="1662302"/>
                  </a:lnTo>
                  <a:lnTo>
                    <a:pt x="647142" y="1602617"/>
                  </a:lnTo>
                  <a:lnTo>
                    <a:pt x="645481" y="1543352"/>
                  </a:lnTo>
                  <a:lnTo>
                    <a:pt x="642732" y="1484571"/>
                  </a:lnTo>
                  <a:lnTo>
                    <a:pt x="638913" y="1426337"/>
                  </a:lnTo>
                  <a:lnTo>
                    <a:pt x="634039" y="1368712"/>
                  </a:lnTo>
                  <a:lnTo>
                    <a:pt x="628128" y="1311759"/>
                  </a:lnTo>
                  <a:lnTo>
                    <a:pt x="621195" y="1255542"/>
                  </a:lnTo>
                  <a:lnTo>
                    <a:pt x="613258" y="1200121"/>
                  </a:lnTo>
                  <a:lnTo>
                    <a:pt x="604333" y="1145562"/>
                  </a:lnTo>
                  <a:lnTo>
                    <a:pt x="594437" y="1091925"/>
                  </a:lnTo>
                  <a:lnTo>
                    <a:pt x="583586" y="1039274"/>
                  </a:lnTo>
                  <a:lnTo>
                    <a:pt x="571796" y="987671"/>
                  </a:lnTo>
                  <a:lnTo>
                    <a:pt x="559085" y="937180"/>
                  </a:lnTo>
                  <a:lnTo>
                    <a:pt x="545469" y="887863"/>
                  </a:lnTo>
                  <a:lnTo>
                    <a:pt x="530964" y="839782"/>
                  </a:lnTo>
                  <a:lnTo>
                    <a:pt x="515587" y="793001"/>
                  </a:lnTo>
                  <a:lnTo>
                    <a:pt x="499355" y="747583"/>
                  </a:lnTo>
                  <a:lnTo>
                    <a:pt x="482283" y="703589"/>
                  </a:lnTo>
                  <a:lnTo>
                    <a:pt x="464390" y="661083"/>
                  </a:lnTo>
                  <a:lnTo>
                    <a:pt x="445690" y="620127"/>
                  </a:lnTo>
                  <a:lnTo>
                    <a:pt x="426202" y="580784"/>
                  </a:lnTo>
                  <a:lnTo>
                    <a:pt x="405940" y="543117"/>
                  </a:lnTo>
                  <a:lnTo>
                    <a:pt x="384923" y="507189"/>
                  </a:lnTo>
                  <a:lnTo>
                    <a:pt x="363166" y="473062"/>
                  </a:lnTo>
                  <a:lnTo>
                    <a:pt x="340686" y="440799"/>
                  </a:lnTo>
                  <a:lnTo>
                    <a:pt x="317500" y="410463"/>
                  </a:lnTo>
                  <a:lnTo>
                    <a:pt x="317500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9912350" y="3525392"/>
              <a:ext cx="648335" cy="1847214"/>
            </a:xfrm>
            <a:custGeom>
              <a:avLst/>
              <a:gdLst/>
              <a:ahLst/>
              <a:cxnLst/>
              <a:rect l="l" t="t" r="r" b="b"/>
              <a:pathLst>
                <a:path w="648334" h="1847214">
                  <a:moveTo>
                    <a:pt x="620649" y="0"/>
                  </a:moveTo>
                  <a:lnTo>
                    <a:pt x="610865" y="66834"/>
                  </a:lnTo>
                  <a:lnTo>
                    <a:pt x="599719" y="132024"/>
                  </a:lnTo>
                  <a:lnTo>
                    <a:pt x="587252" y="195500"/>
                  </a:lnTo>
                  <a:lnTo>
                    <a:pt x="573504" y="257194"/>
                  </a:lnTo>
                  <a:lnTo>
                    <a:pt x="558519" y="317036"/>
                  </a:lnTo>
                  <a:lnTo>
                    <a:pt x="542337" y="374958"/>
                  </a:lnTo>
                  <a:lnTo>
                    <a:pt x="525001" y="430890"/>
                  </a:lnTo>
                  <a:lnTo>
                    <a:pt x="506551" y="484765"/>
                  </a:lnTo>
                  <a:lnTo>
                    <a:pt x="487030" y="536513"/>
                  </a:lnTo>
                  <a:lnTo>
                    <a:pt x="466480" y="586066"/>
                  </a:lnTo>
                  <a:lnTo>
                    <a:pt x="444942" y="633355"/>
                  </a:lnTo>
                  <a:lnTo>
                    <a:pt x="422457" y="678311"/>
                  </a:lnTo>
                  <a:lnTo>
                    <a:pt x="399068" y="720864"/>
                  </a:lnTo>
                  <a:lnTo>
                    <a:pt x="374817" y="760948"/>
                  </a:lnTo>
                  <a:lnTo>
                    <a:pt x="349744" y="798492"/>
                  </a:lnTo>
                  <a:lnTo>
                    <a:pt x="323892" y="833427"/>
                  </a:lnTo>
                  <a:lnTo>
                    <a:pt x="297302" y="865686"/>
                  </a:lnTo>
                  <a:lnTo>
                    <a:pt x="270016" y="895199"/>
                  </a:lnTo>
                  <a:lnTo>
                    <a:pt x="242075" y="921897"/>
                  </a:lnTo>
                  <a:lnTo>
                    <a:pt x="184398" y="966575"/>
                  </a:lnTo>
                  <a:lnTo>
                    <a:pt x="124604" y="999170"/>
                  </a:lnTo>
                  <a:lnTo>
                    <a:pt x="63027" y="1019130"/>
                  </a:lnTo>
                  <a:lnTo>
                    <a:pt x="0" y="1025906"/>
                  </a:lnTo>
                  <a:lnTo>
                    <a:pt x="0" y="1846707"/>
                  </a:lnTo>
                  <a:lnTo>
                    <a:pt x="46878" y="1842932"/>
                  </a:lnTo>
                  <a:lnTo>
                    <a:pt x="93472" y="1831657"/>
                  </a:lnTo>
                  <a:lnTo>
                    <a:pt x="139588" y="1812952"/>
                  </a:lnTo>
                  <a:lnTo>
                    <a:pt x="185039" y="1786890"/>
                  </a:lnTo>
                  <a:lnTo>
                    <a:pt x="236587" y="1747573"/>
                  </a:lnTo>
                  <a:lnTo>
                    <a:pt x="285685" y="1699707"/>
                  </a:lnTo>
                  <a:lnTo>
                    <a:pt x="332209" y="1643787"/>
                  </a:lnTo>
                  <a:lnTo>
                    <a:pt x="376040" y="1580310"/>
                  </a:lnTo>
                  <a:lnTo>
                    <a:pt x="396907" y="1545892"/>
                  </a:lnTo>
                  <a:lnTo>
                    <a:pt x="417056" y="1509771"/>
                  </a:lnTo>
                  <a:lnTo>
                    <a:pt x="436470" y="1472008"/>
                  </a:lnTo>
                  <a:lnTo>
                    <a:pt x="455136" y="1432666"/>
                  </a:lnTo>
                  <a:lnTo>
                    <a:pt x="473037" y="1391807"/>
                  </a:lnTo>
                  <a:lnTo>
                    <a:pt x="490159" y="1349492"/>
                  </a:lnTo>
                  <a:lnTo>
                    <a:pt x="506486" y="1305784"/>
                  </a:lnTo>
                  <a:lnTo>
                    <a:pt x="522004" y="1260744"/>
                  </a:lnTo>
                  <a:lnTo>
                    <a:pt x="536697" y="1214436"/>
                  </a:lnTo>
                  <a:lnTo>
                    <a:pt x="550550" y="1166919"/>
                  </a:lnTo>
                  <a:lnTo>
                    <a:pt x="563548" y="1118258"/>
                  </a:lnTo>
                  <a:lnTo>
                    <a:pt x="575676" y="1068513"/>
                  </a:lnTo>
                  <a:lnTo>
                    <a:pt x="586918" y="1017747"/>
                  </a:lnTo>
                  <a:lnTo>
                    <a:pt x="597260" y="966022"/>
                  </a:lnTo>
                  <a:lnTo>
                    <a:pt x="606687" y="913399"/>
                  </a:lnTo>
                  <a:lnTo>
                    <a:pt x="615183" y="859941"/>
                  </a:lnTo>
                  <a:lnTo>
                    <a:pt x="622733" y="805710"/>
                  </a:lnTo>
                  <a:lnTo>
                    <a:pt x="629322" y="750767"/>
                  </a:lnTo>
                  <a:lnTo>
                    <a:pt x="634935" y="695175"/>
                  </a:lnTo>
                  <a:lnTo>
                    <a:pt x="639557" y="638996"/>
                  </a:lnTo>
                  <a:lnTo>
                    <a:pt x="643172" y="582292"/>
                  </a:lnTo>
                  <a:lnTo>
                    <a:pt x="645766" y="525124"/>
                  </a:lnTo>
                  <a:lnTo>
                    <a:pt x="647324" y="467555"/>
                  </a:lnTo>
                  <a:lnTo>
                    <a:pt x="647829" y="409647"/>
                  </a:lnTo>
                  <a:lnTo>
                    <a:pt x="647268" y="351462"/>
                  </a:lnTo>
                  <a:lnTo>
                    <a:pt x="645625" y="293061"/>
                  </a:lnTo>
                  <a:lnTo>
                    <a:pt x="642884" y="234507"/>
                  </a:lnTo>
                  <a:lnTo>
                    <a:pt x="639032" y="175862"/>
                  </a:lnTo>
                  <a:lnTo>
                    <a:pt x="634052" y="117188"/>
                  </a:lnTo>
                  <a:lnTo>
                    <a:pt x="627929" y="58546"/>
                  </a:lnTo>
                  <a:lnTo>
                    <a:pt x="620649" y="0"/>
                  </a:lnTo>
                  <a:close/>
                </a:path>
              </a:pathLst>
            </a:custGeom>
            <a:solidFill>
              <a:srgbClr val="697A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6816725" y="2349563"/>
              <a:ext cx="2592705" cy="287655"/>
            </a:xfrm>
            <a:custGeom>
              <a:avLst/>
              <a:gdLst/>
              <a:ahLst/>
              <a:cxnLst/>
              <a:rect l="l" t="t" r="r" b="b"/>
              <a:pathLst>
                <a:path w="2592704" h="287655">
                  <a:moveTo>
                    <a:pt x="2592451" y="0"/>
                  </a:moveTo>
                  <a:lnTo>
                    <a:pt x="0" y="0"/>
                  </a:lnTo>
                  <a:lnTo>
                    <a:pt x="0" y="287337"/>
                  </a:lnTo>
                  <a:lnTo>
                    <a:pt x="2592451" y="287337"/>
                  </a:lnTo>
                  <a:lnTo>
                    <a:pt x="2592451" y="0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6816725" y="2349563"/>
              <a:ext cx="2592705" cy="287655"/>
            </a:xfrm>
            <a:custGeom>
              <a:avLst/>
              <a:gdLst/>
              <a:ahLst/>
              <a:cxnLst/>
              <a:rect l="l" t="t" r="r" b="b"/>
              <a:pathLst>
                <a:path w="2592704" h="287655">
                  <a:moveTo>
                    <a:pt x="0" y="287337"/>
                  </a:moveTo>
                  <a:lnTo>
                    <a:pt x="2592451" y="287337"/>
                  </a:lnTo>
                  <a:lnTo>
                    <a:pt x="2592451" y="0"/>
                  </a:lnTo>
                  <a:lnTo>
                    <a:pt x="0" y="0"/>
                  </a:lnTo>
                  <a:lnTo>
                    <a:pt x="0" y="2873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816725" y="2349563"/>
            <a:ext cx="2592705" cy="28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8655">
              <a:lnSpc>
                <a:spcPts val="2095"/>
              </a:lnSpc>
            </a:pPr>
            <a:r>
              <a:rPr sz="1800" b="1" spc="-5" dirty="0">
                <a:latin typeface="Calibri"/>
                <a:cs typeface="Calibri"/>
              </a:rPr>
              <a:t>Dimensioni...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63041" y="6471005"/>
            <a:ext cx="10966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Alessandro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Sacchella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49457" y="6047536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26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23066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26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5582920"/>
            <a:chOff x="0" y="0"/>
            <a:chExt cx="12192000" cy="55829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592" y="998219"/>
              <a:ext cx="4463796" cy="45841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5248" y="928369"/>
              <a:ext cx="4451350" cy="4572000"/>
            </a:xfrm>
            <a:custGeom>
              <a:avLst/>
              <a:gdLst/>
              <a:ahLst/>
              <a:cxnLst/>
              <a:rect l="l" t="t" r="r" b="b"/>
              <a:pathLst>
                <a:path w="4451350" h="4572000">
                  <a:moveTo>
                    <a:pt x="3709417" y="0"/>
                  </a:moveTo>
                  <a:lnTo>
                    <a:pt x="741909" y="0"/>
                  </a:lnTo>
                  <a:lnTo>
                    <a:pt x="693128" y="1578"/>
                  </a:lnTo>
                  <a:lnTo>
                    <a:pt x="645189" y="6248"/>
                  </a:lnTo>
                  <a:lnTo>
                    <a:pt x="598190" y="13912"/>
                  </a:lnTo>
                  <a:lnTo>
                    <a:pt x="552230" y="24471"/>
                  </a:lnTo>
                  <a:lnTo>
                    <a:pt x="507406" y="37829"/>
                  </a:lnTo>
                  <a:lnTo>
                    <a:pt x="463815" y="53887"/>
                  </a:lnTo>
                  <a:lnTo>
                    <a:pt x="421556" y="72548"/>
                  </a:lnTo>
                  <a:lnTo>
                    <a:pt x="380726" y="93713"/>
                  </a:lnTo>
                  <a:lnTo>
                    <a:pt x="341422" y="117285"/>
                  </a:lnTo>
                  <a:lnTo>
                    <a:pt x="303744" y="143166"/>
                  </a:lnTo>
                  <a:lnTo>
                    <a:pt x="267788" y="171258"/>
                  </a:lnTo>
                  <a:lnTo>
                    <a:pt x="233652" y="201464"/>
                  </a:lnTo>
                  <a:lnTo>
                    <a:pt x="201434" y="233685"/>
                  </a:lnTo>
                  <a:lnTo>
                    <a:pt x="171232" y="267823"/>
                  </a:lnTo>
                  <a:lnTo>
                    <a:pt x="143143" y="303781"/>
                  </a:lnTo>
                  <a:lnTo>
                    <a:pt x="117265" y="341462"/>
                  </a:lnTo>
                  <a:lnTo>
                    <a:pt x="93697" y="380766"/>
                  </a:lnTo>
                  <a:lnTo>
                    <a:pt x="72535" y="421597"/>
                  </a:lnTo>
                  <a:lnTo>
                    <a:pt x="53877" y="463857"/>
                  </a:lnTo>
                  <a:lnTo>
                    <a:pt x="37822" y="507447"/>
                  </a:lnTo>
                  <a:lnTo>
                    <a:pt x="24466" y="552270"/>
                  </a:lnTo>
                  <a:lnTo>
                    <a:pt x="13909" y="598228"/>
                  </a:lnTo>
                  <a:lnTo>
                    <a:pt x="6247" y="645223"/>
                  </a:lnTo>
                  <a:lnTo>
                    <a:pt x="1578" y="693157"/>
                  </a:lnTo>
                  <a:lnTo>
                    <a:pt x="0" y="741933"/>
                  </a:lnTo>
                  <a:lnTo>
                    <a:pt x="0" y="3830192"/>
                  </a:lnTo>
                  <a:lnTo>
                    <a:pt x="1578" y="3878968"/>
                  </a:lnTo>
                  <a:lnTo>
                    <a:pt x="6247" y="3926901"/>
                  </a:lnTo>
                  <a:lnTo>
                    <a:pt x="13909" y="3973893"/>
                  </a:lnTo>
                  <a:lnTo>
                    <a:pt x="24466" y="4019848"/>
                  </a:lnTo>
                  <a:lnTo>
                    <a:pt x="37822" y="4064666"/>
                  </a:lnTo>
                  <a:lnTo>
                    <a:pt x="53877" y="4108251"/>
                  </a:lnTo>
                  <a:lnTo>
                    <a:pt x="72535" y="4150504"/>
                  </a:lnTo>
                  <a:lnTo>
                    <a:pt x="93697" y="4191329"/>
                  </a:lnTo>
                  <a:lnTo>
                    <a:pt x="117265" y="4230627"/>
                  </a:lnTo>
                  <a:lnTo>
                    <a:pt x="143143" y="4268300"/>
                  </a:lnTo>
                  <a:lnTo>
                    <a:pt x="171232" y="4304251"/>
                  </a:lnTo>
                  <a:lnTo>
                    <a:pt x="201434" y="4338382"/>
                  </a:lnTo>
                  <a:lnTo>
                    <a:pt x="233652" y="4370595"/>
                  </a:lnTo>
                  <a:lnTo>
                    <a:pt x="267788" y="4400793"/>
                  </a:lnTo>
                  <a:lnTo>
                    <a:pt x="303744" y="4428878"/>
                  </a:lnTo>
                  <a:lnTo>
                    <a:pt x="341422" y="4454751"/>
                  </a:lnTo>
                  <a:lnTo>
                    <a:pt x="380726" y="4478317"/>
                  </a:lnTo>
                  <a:lnTo>
                    <a:pt x="421556" y="4499475"/>
                  </a:lnTo>
                  <a:lnTo>
                    <a:pt x="463815" y="4518130"/>
                  </a:lnTo>
                  <a:lnTo>
                    <a:pt x="507406" y="4534183"/>
                  </a:lnTo>
                  <a:lnTo>
                    <a:pt x="552230" y="4547536"/>
                  </a:lnTo>
                  <a:lnTo>
                    <a:pt x="598190" y="4558092"/>
                  </a:lnTo>
                  <a:lnTo>
                    <a:pt x="645189" y="4565753"/>
                  </a:lnTo>
                  <a:lnTo>
                    <a:pt x="693128" y="4570422"/>
                  </a:lnTo>
                  <a:lnTo>
                    <a:pt x="741909" y="4572000"/>
                  </a:lnTo>
                  <a:lnTo>
                    <a:pt x="3709417" y="4572000"/>
                  </a:lnTo>
                  <a:lnTo>
                    <a:pt x="3758207" y="4570422"/>
                  </a:lnTo>
                  <a:lnTo>
                    <a:pt x="3806153" y="4565753"/>
                  </a:lnTo>
                  <a:lnTo>
                    <a:pt x="3853158" y="4558092"/>
                  </a:lnTo>
                  <a:lnTo>
                    <a:pt x="3899124" y="4547536"/>
                  </a:lnTo>
                  <a:lnTo>
                    <a:pt x="3943952" y="4534183"/>
                  </a:lnTo>
                  <a:lnTo>
                    <a:pt x="3987546" y="4518130"/>
                  </a:lnTo>
                  <a:lnTo>
                    <a:pt x="4029808" y="4499475"/>
                  </a:lnTo>
                  <a:lnTo>
                    <a:pt x="4070640" y="4478317"/>
                  </a:lnTo>
                  <a:lnTo>
                    <a:pt x="4109945" y="4454751"/>
                  </a:lnTo>
                  <a:lnTo>
                    <a:pt x="4147624" y="4428878"/>
                  </a:lnTo>
                  <a:lnTo>
                    <a:pt x="4183580" y="4400793"/>
                  </a:lnTo>
                  <a:lnTo>
                    <a:pt x="4217715" y="4370595"/>
                  </a:lnTo>
                  <a:lnTo>
                    <a:pt x="4249932" y="4338382"/>
                  </a:lnTo>
                  <a:lnTo>
                    <a:pt x="4280133" y="4304251"/>
                  </a:lnTo>
                  <a:lnTo>
                    <a:pt x="4308221" y="4268300"/>
                  </a:lnTo>
                  <a:lnTo>
                    <a:pt x="4334097" y="4230627"/>
                  </a:lnTo>
                  <a:lnTo>
                    <a:pt x="4357664" y="4191329"/>
                  </a:lnTo>
                  <a:lnTo>
                    <a:pt x="4378824" y="4150504"/>
                  </a:lnTo>
                  <a:lnTo>
                    <a:pt x="4397480" y="4108251"/>
                  </a:lnTo>
                  <a:lnTo>
                    <a:pt x="4413533" y="4064666"/>
                  </a:lnTo>
                  <a:lnTo>
                    <a:pt x="4426887" y="4019848"/>
                  </a:lnTo>
                  <a:lnTo>
                    <a:pt x="4437443" y="3973893"/>
                  </a:lnTo>
                  <a:lnTo>
                    <a:pt x="4445105" y="3926901"/>
                  </a:lnTo>
                  <a:lnTo>
                    <a:pt x="4449773" y="3878968"/>
                  </a:lnTo>
                  <a:lnTo>
                    <a:pt x="4451351" y="3830192"/>
                  </a:lnTo>
                  <a:lnTo>
                    <a:pt x="4451351" y="741933"/>
                  </a:lnTo>
                  <a:lnTo>
                    <a:pt x="4449773" y="693157"/>
                  </a:lnTo>
                  <a:lnTo>
                    <a:pt x="4445105" y="645223"/>
                  </a:lnTo>
                  <a:lnTo>
                    <a:pt x="4437443" y="598228"/>
                  </a:lnTo>
                  <a:lnTo>
                    <a:pt x="4426887" y="552270"/>
                  </a:lnTo>
                  <a:lnTo>
                    <a:pt x="4413533" y="507447"/>
                  </a:lnTo>
                  <a:lnTo>
                    <a:pt x="4397480" y="463857"/>
                  </a:lnTo>
                  <a:lnTo>
                    <a:pt x="4378824" y="421597"/>
                  </a:lnTo>
                  <a:lnTo>
                    <a:pt x="4357664" y="380766"/>
                  </a:lnTo>
                  <a:lnTo>
                    <a:pt x="4334097" y="341462"/>
                  </a:lnTo>
                  <a:lnTo>
                    <a:pt x="4308221" y="303781"/>
                  </a:lnTo>
                  <a:lnTo>
                    <a:pt x="4280133" y="267823"/>
                  </a:lnTo>
                  <a:lnTo>
                    <a:pt x="4249932" y="233685"/>
                  </a:lnTo>
                  <a:lnTo>
                    <a:pt x="4217715" y="201464"/>
                  </a:lnTo>
                  <a:lnTo>
                    <a:pt x="4183580" y="171258"/>
                  </a:lnTo>
                  <a:lnTo>
                    <a:pt x="4147624" y="143166"/>
                  </a:lnTo>
                  <a:lnTo>
                    <a:pt x="4109945" y="117285"/>
                  </a:lnTo>
                  <a:lnTo>
                    <a:pt x="4070640" y="93713"/>
                  </a:lnTo>
                  <a:lnTo>
                    <a:pt x="4029808" y="72548"/>
                  </a:lnTo>
                  <a:lnTo>
                    <a:pt x="3987546" y="53887"/>
                  </a:lnTo>
                  <a:lnTo>
                    <a:pt x="3943952" y="37829"/>
                  </a:lnTo>
                  <a:lnTo>
                    <a:pt x="3899124" y="24471"/>
                  </a:lnTo>
                  <a:lnTo>
                    <a:pt x="3853158" y="13912"/>
                  </a:lnTo>
                  <a:lnTo>
                    <a:pt x="3806153" y="6248"/>
                  </a:lnTo>
                  <a:lnTo>
                    <a:pt x="3758207" y="1578"/>
                  </a:lnTo>
                  <a:lnTo>
                    <a:pt x="3709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95248" y="928369"/>
              <a:ext cx="4451350" cy="4572000"/>
            </a:xfrm>
            <a:custGeom>
              <a:avLst/>
              <a:gdLst/>
              <a:ahLst/>
              <a:cxnLst/>
              <a:rect l="l" t="t" r="r" b="b"/>
              <a:pathLst>
                <a:path w="4451350" h="4572000">
                  <a:moveTo>
                    <a:pt x="0" y="741933"/>
                  </a:moveTo>
                  <a:lnTo>
                    <a:pt x="1578" y="693157"/>
                  </a:lnTo>
                  <a:lnTo>
                    <a:pt x="6247" y="645223"/>
                  </a:lnTo>
                  <a:lnTo>
                    <a:pt x="13909" y="598228"/>
                  </a:lnTo>
                  <a:lnTo>
                    <a:pt x="24466" y="552270"/>
                  </a:lnTo>
                  <a:lnTo>
                    <a:pt x="37822" y="507447"/>
                  </a:lnTo>
                  <a:lnTo>
                    <a:pt x="53877" y="463857"/>
                  </a:lnTo>
                  <a:lnTo>
                    <a:pt x="72535" y="421597"/>
                  </a:lnTo>
                  <a:lnTo>
                    <a:pt x="93697" y="380766"/>
                  </a:lnTo>
                  <a:lnTo>
                    <a:pt x="117265" y="341462"/>
                  </a:lnTo>
                  <a:lnTo>
                    <a:pt x="143143" y="303781"/>
                  </a:lnTo>
                  <a:lnTo>
                    <a:pt x="171232" y="267823"/>
                  </a:lnTo>
                  <a:lnTo>
                    <a:pt x="201434" y="233685"/>
                  </a:lnTo>
                  <a:lnTo>
                    <a:pt x="233652" y="201464"/>
                  </a:lnTo>
                  <a:lnTo>
                    <a:pt x="267788" y="171258"/>
                  </a:lnTo>
                  <a:lnTo>
                    <a:pt x="303744" y="143166"/>
                  </a:lnTo>
                  <a:lnTo>
                    <a:pt x="341422" y="117285"/>
                  </a:lnTo>
                  <a:lnTo>
                    <a:pt x="380726" y="93713"/>
                  </a:lnTo>
                  <a:lnTo>
                    <a:pt x="421556" y="72548"/>
                  </a:lnTo>
                  <a:lnTo>
                    <a:pt x="463815" y="53887"/>
                  </a:lnTo>
                  <a:lnTo>
                    <a:pt x="507406" y="37829"/>
                  </a:lnTo>
                  <a:lnTo>
                    <a:pt x="552230" y="24471"/>
                  </a:lnTo>
                  <a:lnTo>
                    <a:pt x="598190" y="13912"/>
                  </a:lnTo>
                  <a:lnTo>
                    <a:pt x="645189" y="6248"/>
                  </a:lnTo>
                  <a:lnTo>
                    <a:pt x="693128" y="1578"/>
                  </a:lnTo>
                  <a:lnTo>
                    <a:pt x="741909" y="0"/>
                  </a:lnTo>
                  <a:lnTo>
                    <a:pt x="3709417" y="0"/>
                  </a:lnTo>
                  <a:lnTo>
                    <a:pt x="3758207" y="1578"/>
                  </a:lnTo>
                  <a:lnTo>
                    <a:pt x="3806153" y="6248"/>
                  </a:lnTo>
                  <a:lnTo>
                    <a:pt x="3853158" y="13912"/>
                  </a:lnTo>
                  <a:lnTo>
                    <a:pt x="3899124" y="24471"/>
                  </a:lnTo>
                  <a:lnTo>
                    <a:pt x="3943952" y="37829"/>
                  </a:lnTo>
                  <a:lnTo>
                    <a:pt x="3987546" y="53887"/>
                  </a:lnTo>
                  <a:lnTo>
                    <a:pt x="4029808" y="72548"/>
                  </a:lnTo>
                  <a:lnTo>
                    <a:pt x="4070640" y="93713"/>
                  </a:lnTo>
                  <a:lnTo>
                    <a:pt x="4109945" y="117285"/>
                  </a:lnTo>
                  <a:lnTo>
                    <a:pt x="4147624" y="143166"/>
                  </a:lnTo>
                  <a:lnTo>
                    <a:pt x="4183580" y="171258"/>
                  </a:lnTo>
                  <a:lnTo>
                    <a:pt x="4217715" y="201464"/>
                  </a:lnTo>
                  <a:lnTo>
                    <a:pt x="4249932" y="233685"/>
                  </a:lnTo>
                  <a:lnTo>
                    <a:pt x="4280133" y="267823"/>
                  </a:lnTo>
                  <a:lnTo>
                    <a:pt x="4308221" y="303781"/>
                  </a:lnTo>
                  <a:lnTo>
                    <a:pt x="4334097" y="341462"/>
                  </a:lnTo>
                  <a:lnTo>
                    <a:pt x="4357664" y="380766"/>
                  </a:lnTo>
                  <a:lnTo>
                    <a:pt x="4378824" y="421597"/>
                  </a:lnTo>
                  <a:lnTo>
                    <a:pt x="4397480" y="463857"/>
                  </a:lnTo>
                  <a:lnTo>
                    <a:pt x="4413533" y="507447"/>
                  </a:lnTo>
                  <a:lnTo>
                    <a:pt x="4426887" y="552270"/>
                  </a:lnTo>
                  <a:lnTo>
                    <a:pt x="4437443" y="598228"/>
                  </a:lnTo>
                  <a:lnTo>
                    <a:pt x="4445105" y="645223"/>
                  </a:lnTo>
                  <a:lnTo>
                    <a:pt x="4449773" y="693157"/>
                  </a:lnTo>
                  <a:lnTo>
                    <a:pt x="4451351" y="741933"/>
                  </a:lnTo>
                  <a:lnTo>
                    <a:pt x="4451351" y="3830192"/>
                  </a:lnTo>
                  <a:lnTo>
                    <a:pt x="4449773" y="3878968"/>
                  </a:lnTo>
                  <a:lnTo>
                    <a:pt x="4445105" y="3926901"/>
                  </a:lnTo>
                  <a:lnTo>
                    <a:pt x="4437443" y="3973893"/>
                  </a:lnTo>
                  <a:lnTo>
                    <a:pt x="4426887" y="4019848"/>
                  </a:lnTo>
                  <a:lnTo>
                    <a:pt x="4413533" y="4064666"/>
                  </a:lnTo>
                  <a:lnTo>
                    <a:pt x="4397480" y="4108251"/>
                  </a:lnTo>
                  <a:lnTo>
                    <a:pt x="4378824" y="4150504"/>
                  </a:lnTo>
                  <a:lnTo>
                    <a:pt x="4357664" y="4191329"/>
                  </a:lnTo>
                  <a:lnTo>
                    <a:pt x="4334097" y="4230627"/>
                  </a:lnTo>
                  <a:lnTo>
                    <a:pt x="4308221" y="4268300"/>
                  </a:lnTo>
                  <a:lnTo>
                    <a:pt x="4280133" y="4304251"/>
                  </a:lnTo>
                  <a:lnTo>
                    <a:pt x="4249932" y="4338382"/>
                  </a:lnTo>
                  <a:lnTo>
                    <a:pt x="4217715" y="4370595"/>
                  </a:lnTo>
                  <a:lnTo>
                    <a:pt x="4183580" y="4400793"/>
                  </a:lnTo>
                  <a:lnTo>
                    <a:pt x="4147624" y="4428878"/>
                  </a:lnTo>
                  <a:lnTo>
                    <a:pt x="4109945" y="4454751"/>
                  </a:lnTo>
                  <a:lnTo>
                    <a:pt x="4070640" y="4478317"/>
                  </a:lnTo>
                  <a:lnTo>
                    <a:pt x="4029808" y="4499475"/>
                  </a:lnTo>
                  <a:lnTo>
                    <a:pt x="3987546" y="4518130"/>
                  </a:lnTo>
                  <a:lnTo>
                    <a:pt x="3943952" y="4534183"/>
                  </a:lnTo>
                  <a:lnTo>
                    <a:pt x="3899124" y="4547536"/>
                  </a:lnTo>
                  <a:lnTo>
                    <a:pt x="3853158" y="4558092"/>
                  </a:lnTo>
                  <a:lnTo>
                    <a:pt x="3806153" y="4565753"/>
                  </a:lnTo>
                  <a:lnTo>
                    <a:pt x="3758207" y="4570422"/>
                  </a:lnTo>
                  <a:lnTo>
                    <a:pt x="3709417" y="4572000"/>
                  </a:lnTo>
                  <a:lnTo>
                    <a:pt x="741909" y="4572000"/>
                  </a:lnTo>
                  <a:lnTo>
                    <a:pt x="693128" y="4570422"/>
                  </a:lnTo>
                  <a:lnTo>
                    <a:pt x="645189" y="4565753"/>
                  </a:lnTo>
                  <a:lnTo>
                    <a:pt x="598190" y="4558092"/>
                  </a:lnTo>
                  <a:lnTo>
                    <a:pt x="552230" y="4547536"/>
                  </a:lnTo>
                  <a:lnTo>
                    <a:pt x="507406" y="4534183"/>
                  </a:lnTo>
                  <a:lnTo>
                    <a:pt x="463815" y="4518130"/>
                  </a:lnTo>
                  <a:lnTo>
                    <a:pt x="421556" y="4499475"/>
                  </a:lnTo>
                  <a:lnTo>
                    <a:pt x="380726" y="4478317"/>
                  </a:lnTo>
                  <a:lnTo>
                    <a:pt x="341422" y="4454751"/>
                  </a:lnTo>
                  <a:lnTo>
                    <a:pt x="303744" y="4428878"/>
                  </a:lnTo>
                  <a:lnTo>
                    <a:pt x="267788" y="4400793"/>
                  </a:lnTo>
                  <a:lnTo>
                    <a:pt x="233652" y="4370595"/>
                  </a:lnTo>
                  <a:lnTo>
                    <a:pt x="201434" y="4338382"/>
                  </a:lnTo>
                  <a:lnTo>
                    <a:pt x="171232" y="4304251"/>
                  </a:lnTo>
                  <a:lnTo>
                    <a:pt x="143143" y="4268300"/>
                  </a:lnTo>
                  <a:lnTo>
                    <a:pt x="117265" y="4230627"/>
                  </a:lnTo>
                  <a:lnTo>
                    <a:pt x="93697" y="4191329"/>
                  </a:lnTo>
                  <a:lnTo>
                    <a:pt x="72535" y="4150504"/>
                  </a:lnTo>
                  <a:lnTo>
                    <a:pt x="53877" y="4108251"/>
                  </a:lnTo>
                  <a:lnTo>
                    <a:pt x="37822" y="4064666"/>
                  </a:lnTo>
                  <a:lnTo>
                    <a:pt x="24466" y="4019848"/>
                  </a:lnTo>
                  <a:lnTo>
                    <a:pt x="13909" y="3973893"/>
                  </a:lnTo>
                  <a:lnTo>
                    <a:pt x="6247" y="3926901"/>
                  </a:lnTo>
                  <a:lnTo>
                    <a:pt x="1578" y="3878968"/>
                  </a:lnTo>
                  <a:lnTo>
                    <a:pt x="0" y="3830192"/>
                  </a:lnTo>
                  <a:lnTo>
                    <a:pt x="0" y="74193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192000" cy="646430"/>
            </a:xfrm>
            <a:custGeom>
              <a:avLst/>
              <a:gdLst/>
              <a:ahLst/>
              <a:cxnLst/>
              <a:rect l="l" t="t" r="r" b="b"/>
              <a:pathLst>
                <a:path w="12192000" h="646430">
                  <a:moveTo>
                    <a:pt x="12192000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12192000" y="64632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8E1F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859273" y="4064"/>
            <a:ext cx="2473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511E18"/>
                </a:solidFill>
              </a:rPr>
              <a:t>CONFRONTO</a:t>
            </a:r>
            <a:endParaRPr sz="3600" dirty="0"/>
          </a:p>
        </p:txBody>
      </p:sp>
      <p:grpSp>
        <p:nvGrpSpPr>
          <p:cNvPr id="10" name="object 10"/>
          <p:cNvGrpSpPr/>
          <p:nvPr/>
        </p:nvGrpSpPr>
        <p:grpSpPr>
          <a:xfrm>
            <a:off x="270687" y="5614987"/>
            <a:ext cx="4029710" cy="519430"/>
            <a:chOff x="270687" y="5614987"/>
            <a:chExt cx="4029710" cy="519430"/>
          </a:xfrm>
        </p:grpSpPr>
        <p:sp>
          <p:nvSpPr>
            <p:cNvPr id="11" name="object 11"/>
            <p:cNvSpPr/>
            <p:nvPr/>
          </p:nvSpPr>
          <p:spPr>
            <a:xfrm>
              <a:off x="299262" y="5643562"/>
              <a:ext cx="3972560" cy="462280"/>
            </a:xfrm>
            <a:custGeom>
              <a:avLst/>
              <a:gdLst/>
              <a:ahLst/>
              <a:cxnLst/>
              <a:rect l="l" t="t" r="r" b="b"/>
              <a:pathLst>
                <a:path w="3972560" h="462279">
                  <a:moveTo>
                    <a:pt x="3972179" y="0"/>
                  </a:moveTo>
                  <a:lnTo>
                    <a:pt x="0" y="0"/>
                  </a:lnTo>
                  <a:lnTo>
                    <a:pt x="0" y="461670"/>
                  </a:lnTo>
                  <a:lnTo>
                    <a:pt x="3972179" y="461670"/>
                  </a:lnTo>
                  <a:lnTo>
                    <a:pt x="3972179" y="0"/>
                  </a:lnTo>
                  <a:close/>
                </a:path>
              </a:pathLst>
            </a:custGeom>
            <a:solidFill>
              <a:srgbClr val="FFFF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99262" y="5643562"/>
              <a:ext cx="3972560" cy="462280"/>
            </a:xfrm>
            <a:custGeom>
              <a:avLst/>
              <a:gdLst/>
              <a:ahLst/>
              <a:cxnLst/>
              <a:rect l="l" t="t" r="r" b="b"/>
              <a:pathLst>
                <a:path w="3972560" h="462279">
                  <a:moveTo>
                    <a:pt x="0" y="461670"/>
                  </a:moveTo>
                  <a:lnTo>
                    <a:pt x="3972179" y="461670"/>
                  </a:lnTo>
                  <a:lnTo>
                    <a:pt x="3972179" y="0"/>
                  </a:lnTo>
                  <a:lnTo>
                    <a:pt x="0" y="0"/>
                  </a:lnTo>
                  <a:lnTo>
                    <a:pt x="0" y="461670"/>
                  </a:lnTo>
                  <a:close/>
                </a:path>
              </a:pathLst>
            </a:custGeom>
            <a:ln w="571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60933" y="5670296"/>
            <a:ext cx="3629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4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Arial"/>
                <a:cs typeface="Arial"/>
              </a:rPr>
              <a:t>fase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 di</a:t>
            </a:r>
            <a:r>
              <a:rPr sz="24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Arial"/>
                <a:cs typeface="Arial"/>
              </a:rPr>
              <a:t>apprendimento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151114" y="5641975"/>
            <a:ext cx="3445510" cy="519430"/>
            <a:chOff x="8151114" y="5641975"/>
            <a:chExt cx="3445510" cy="519430"/>
          </a:xfrm>
        </p:grpSpPr>
        <p:sp>
          <p:nvSpPr>
            <p:cNvPr id="15" name="object 15"/>
            <p:cNvSpPr/>
            <p:nvPr/>
          </p:nvSpPr>
          <p:spPr>
            <a:xfrm>
              <a:off x="8179689" y="5670550"/>
              <a:ext cx="3388360" cy="462280"/>
            </a:xfrm>
            <a:custGeom>
              <a:avLst/>
              <a:gdLst/>
              <a:ahLst/>
              <a:cxnLst/>
              <a:rect l="l" t="t" r="r" b="b"/>
              <a:pathLst>
                <a:path w="3388359" h="462279">
                  <a:moveTo>
                    <a:pt x="3387852" y="0"/>
                  </a:moveTo>
                  <a:lnTo>
                    <a:pt x="0" y="0"/>
                  </a:lnTo>
                  <a:lnTo>
                    <a:pt x="0" y="461670"/>
                  </a:lnTo>
                  <a:lnTo>
                    <a:pt x="3387852" y="461670"/>
                  </a:lnTo>
                  <a:lnTo>
                    <a:pt x="3387852" y="0"/>
                  </a:lnTo>
                  <a:close/>
                </a:path>
              </a:pathLst>
            </a:custGeom>
            <a:solidFill>
              <a:srgbClr val="FFFF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8179689" y="5670550"/>
              <a:ext cx="3388360" cy="462280"/>
            </a:xfrm>
            <a:custGeom>
              <a:avLst/>
              <a:gdLst/>
              <a:ahLst/>
              <a:cxnLst/>
              <a:rect l="l" t="t" r="r" b="b"/>
              <a:pathLst>
                <a:path w="3388359" h="462279">
                  <a:moveTo>
                    <a:pt x="0" y="461670"/>
                  </a:moveTo>
                  <a:lnTo>
                    <a:pt x="3387852" y="461670"/>
                  </a:lnTo>
                  <a:lnTo>
                    <a:pt x="3387852" y="0"/>
                  </a:lnTo>
                  <a:lnTo>
                    <a:pt x="0" y="0"/>
                  </a:lnTo>
                  <a:lnTo>
                    <a:pt x="0" y="461670"/>
                  </a:lnTo>
                  <a:close/>
                </a:path>
              </a:pathLst>
            </a:custGeom>
            <a:ln w="57149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259571" y="5697118"/>
            <a:ext cx="30899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4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fase</a:t>
            </a:r>
            <a:r>
              <a:rPr sz="24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di</a:t>
            </a:r>
            <a:r>
              <a:rPr sz="24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valutazione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259637" y="995362"/>
            <a:ext cx="4539615" cy="4658995"/>
            <a:chOff x="7259637" y="995362"/>
            <a:chExt cx="4539615" cy="4658995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35011" y="1069847"/>
              <a:ext cx="4463796" cy="458419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264400" y="1000125"/>
              <a:ext cx="4451350" cy="4572000"/>
            </a:xfrm>
            <a:custGeom>
              <a:avLst/>
              <a:gdLst/>
              <a:ahLst/>
              <a:cxnLst/>
              <a:rect l="l" t="t" r="r" b="b"/>
              <a:pathLst>
                <a:path w="4451350" h="4572000">
                  <a:moveTo>
                    <a:pt x="3709416" y="0"/>
                  </a:moveTo>
                  <a:lnTo>
                    <a:pt x="741933" y="0"/>
                  </a:lnTo>
                  <a:lnTo>
                    <a:pt x="693143" y="1577"/>
                  </a:lnTo>
                  <a:lnTo>
                    <a:pt x="645197" y="6246"/>
                  </a:lnTo>
                  <a:lnTo>
                    <a:pt x="598192" y="13907"/>
                  </a:lnTo>
                  <a:lnTo>
                    <a:pt x="552227" y="24463"/>
                  </a:lnTo>
                  <a:lnTo>
                    <a:pt x="507398" y="37817"/>
                  </a:lnTo>
                  <a:lnTo>
                    <a:pt x="463804" y="53871"/>
                  </a:lnTo>
                  <a:lnTo>
                    <a:pt x="421542" y="72526"/>
                  </a:lnTo>
                  <a:lnTo>
                    <a:pt x="380710" y="93687"/>
                  </a:lnTo>
                  <a:lnTo>
                    <a:pt x="341406" y="117254"/>
                  </a:lnTo>
                  <a:lnTo>
                    <a:pt x="303727" y="143130"/>
                  </a:lnTo>
                  <a:lnTo>
                    <a:pt x="267771" y="171217"/>
                  </a:lnTo>
                  <a:lnTo>
                    <a:pt x="233635" y="201418"/>
                  </a:lnTo>
                  <a:lnTo>
                    <a:pt x="201418" y="233635"/>
                  </a:lnTo>
                  <a:lnTo>
                    <a:pt x="171217" y="267771"/>
                  </a:lnTo>
                  <a:lnTo>
                    <a:pt x="143130" y="303727"/>
                  </a:lnTo>
                  <a:lnTo>
                    <a:pt x="117254" y="341406"/>
                  </a:lnTo>
                  <a:lnTo>
                    <a:pt x="93687" y="380710"/>
                  </a:lnTo>
                  <a:lnTo>
                    <a:pt x="72526" y="421542"/>
                  </a:lnTo>
                  <a:lnTo>
                    <a:pt x="53871" y="463804"/>
                  </a:lnTo>
                  <a:lnTo>
                    <a:pt x="37817" y="507398"/>
                  </a:lnTo>
                  <a:lnTo>
                    <a:pt x="24463" y="552227"/>
                  </a:lnTo>
                  <a:lnTo>
                    <a:pt x="13907" y="598192"/>
                  </a:lnTo>
                  <a:lnTo>
                    <a:pt x="6246" y="645197"/>
                  </a:lnTo>
                  <a:lnTo>
                    <a:pt x="1577" y="693143"/>
                  </a:lnTo>
                  <a:lnTo>
                    <a:pt x="0" y="741934"/>
                  </a:lnTo>
                  <a:lnTo>
                    <a:pt x="0" y="3830066"/>
                  </a:lnTo>
                  <a:lnTo>
                    <a:pt x="1577" y="3878856"/>
                  </a:lnTo>
                  <a:lnTo>
                    <a:pt x="6246" y="3926802"/>
                  </a:lnTo>
                  <a:lnTo>
                    <a:pt x="13907" y="3973807"/>
                  </a:lnTo>
                  <a:lnTo>
                    <a:pt x="24463" y="4019772"/>
                  </a:lnTo>
                  <a:lnTo>
                    <a:pt x="37817" y="4064601"/>
                  </a:lnTo>
                  <a:lnTo>
                    <a:pt x="53871" y="4108195"/>
                  </a:lnTo>
                  <a:lnTo>
                    <a:pt x="72526" y="4150457"/>
                  </a:lnTo>
                  <a:lnTo>
                    <a:pt x="93687" y="4191289"/>
                  </a:lnTo>
                  <a:lnTo>
                    <a:pt x="117254" y="4230593"/>
                  </a:lnTo>
                  <a:lnTo>
                    <a:pt x="143130" y="4268272"/>
                  </a:lnTo>
                  <a:lnTo>
                    <a:pt x="171217" y="4304228"/>
                  </a:lnTo>
                  <a:lnTo>
                    <a:pt x="201418" y="4338364"/>
                  </a:lnTo>
                  <a:lnTo>
                    <a:pt x="233635" y="4370581"/>
                  </a:lnTo>
                  <a:lnTo>
                    <a:pt x="267771" y="4400782"/>
                  </a:lnTo>
                  <a:lnTo>
                    <a:pt x="303727" y="4428869"/>
                  </a:lnTo>
                  <a:lnTo>
                    <a:pt x="341406" y="4454745"/>
                  </a:lnTo>
                  <a:lnTo>
                    <a:pt x="380710" y="4478312"/>
                  </a:lnTo>
                  <a:lnTo>
                    <a:pt x="421542" y="4499473"/>
                  </a:lnTo>
                  <a:lnTo>
                    <a:pt x="463804" y="4518128"/>
                  </a:lnTo>
                  <a:lnTo>
                    <a:pt x="507398" y="4534182"/>
                  </a:lnTo>
                  <a:lnTo>
                    <a:pt x="552227" y="4547536"/>
                  </a:lnTo>
                  <a:lnTo>
                    <a:pt x="598192" y="4558092"/>
                  </a:lnTo>
                  <a:lnTo>
                    <a:pt x="645197" y="4565753"/>
                  </a:lnTo>
                  <a:lnTo>
                    <a:pt x="693143" y="4570422"/>
                  </a:lnTo>
                  <a:lnTo>
                    <a:pt x="741933" y="4572000"/>
                  </a:lnTo>
                  <a:lnTo>
                    <a:pt x="3709416" y="4572000"/>
                  </a:lnTo>
                  <a:lnTo>
                    <a:pt x="3758206" y="4570422"/>
                  </a:lnTo>
                  <a:lnTo>
                    <a:pt x="3806152" y="4565753"/>
                  </a:lnTo>
                  <a:lnTo>
                    <a:pt x="3853157" y="4558092"/>
                  </a:lnTo>
                  <a:lnTo>
                    <a:pt x="3899122" y="4547536"/>
                  </a:lnTo>
                  <a:lnTo>
                    <a:pt x="3943951" y="4534182"/>
                  </a:lnTo>
                  <a:lnTo>
                    <a:pt x="3987545" y="4518128"/>
                  </a:lnTo>
                  <a:lnTo>
                    <a:pt x="4029807" y="4499473"/>
                  </a:lnTo>
                  <a:lnTo>
                    <a:pt x="4070639" y="4478312"/>
                  </a:lnTo>
                  <a:lnTo>
                    <a:pt x="4109943" y="4454745"/>
                  </a:lnTo>
                  <a:lnTo>
                    <a:pt x="4147622" y="4428869"/>
                  </a:lnTo>
                  <a:lnTo>
                    <a:pt x="4183578" y="4400782"/>
                  </a:lnTo>
                  <a:lnTo>
                    <a:pt x="4217714" y="4370581"/>
                  </a:lnTo>
                  <a:lnTo>
                    <a:pt x="4249931" y="4338364"/>
                  </a:lnTo>
                  <a:lnTo>
                    <a:pt x="4280132" y="4304228"/>
                  </a:lnTo>
                  <a:lnTo>
                    <a:pt x="4308219" y="4268272"/>
                  </a:lnTo>
                  <a:lnTo>
                    <a:pt x="4334095" y="4230593"/>
                  </a:lnTo>
                  <a:lnTo>
                    <a:pt x="4357662" y="4191289"/>
                  </a:lnTo>
                  <a:lnTo>
                    <a:pt x="4378823" y="4150457"/>
                  </a:lnTo>
                  <a:lnTo>
                    <a:pt x="4397478" y="4108195"/>
                  </a:lnTo>
                  <a:lnTo>
                    <a:pt x="4413532" y="4064601"/>
                  </a:lnTo>
                  <a:lnTo>
                    <a:pt x="4426886" y="4019772"/>
                  </a:lnTo>
                  <a:lnTo>
                    <a:pt x="4437442" y="3973807"/>
                  </a:lnTo>
                  <a:lnTo>
                    <a:pt x="4445103" y="3926802"/>
                  </a:lnTo>
                  <a:lnTo>
                    <a:pt x="4449772" y="3878856"/>
                  </a:lnTo>
                  <a:lnTo>
                    <a:pt x="4451350" y="3830066"/>
                  </a:lnTo>
                  <a:lnTo>
                    <a:pt x="4451350" y="741934"/>
                  </a:lnTo>
                  <a:lnTo>
                    <a:pt x="4449772" y="693143"/>
                  </a:lnTo>
                  <a:lnTo>
                    <a:pt x="4445103" y="645197"/>
                  </a:lnTo>
                  <a:lnTo>
                    <a:pt x="4437442" y="598192"/>
                  </a:lnTo>
                  <a:lnTo>
                    <a:pt x="4426886" y="552227"/>
                  </a:lnTo>
                  <a:lnTo>
                    <a:pt x="4413532" y="507398"/>
                  </a:lnTo>
                  <a:lnTo>
                    <a:pt x="4397478" y="463804"/>
                  </a:lnTo>
                  <a:lnTo>
                    <a:pt x="4378823" y="421542"/>
                  </a:lnTo>
                  <a:lnTo>
                    <a:pt x="4357662" y="380710"/>
                  </a:lnTo>
                  <a:lnTo>
                    <a:pt x="4334095" y="341406"/>
                  </a:lnTo>
                  <a:lnTo>
                    <a:pt x="4308219" y="303727"/>
                  </a:lnTo>
                  <a:lnTo>
                    <a:pt x="4280132" y="267771"/>
                  </a:lnTo>
                  <a:lnTo>
                    <a:pt x="4249931" y="233635"/>
                  </a:lnTo>
                  <a:lnTo>
                    <a:pt x="4217714" y="201418"/>
                  </a:lnTo>
                  <a:lnTo>
                    <a:pt x="4183578" y="171217"/>
                  </a:lnTo>
                  <a:lnTo>
                    <a:pt x="4147622" y="143130"/>
                  </a:lnTo>
                  <a:lnTo>
                    <a:pt x="4109943" y="117254"/>
                  </a:lnTo>
                  <a:lnTo>
                    <a:pt x="4070639" y="93687"/>
                  </a:lnTo>
                  <a:lnTo>
                    <a:pt x="4029807" y="72526"/>
                  </a:lnTo>
                  <a:lnTo>
                    <a:pt x="3987545" y="53871"/>
                  </a:lnTo>
                  <a:lnTo>
                    <a:pt x="3943951" y="37817"/>
                  </a:lnTo>
                  <a:lnTo>
                    <a:pt x="3899122" y="24463"/>
                  </a:lnTo>
                  <a:lnTo>
                    <a:pt x="3853157" y="13907"/>
                  </a:lnTo>
                  <a:lnTo>
                    <a:pt x="3806152" y="6246"/>
                  </a:lnTo>
                  <a:lnTo>
                    <a:pt x="3758206" y="1577"/>
                  </a:lnTo>
                  <a:lnTo>
                    <a:pt x="3709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7264400" y="1000125"/>
              <a:ext cx="4451350" cy="4572000"/>
            </a:xfrm>
            <a:custGeom>
              <a:avLst/>
              <a:gdLst/>
              <a:ahLst/>
              <a:cxnLst/>
              <a:rect l="l" t="t" r="r" b="b"/>
              <a:pathLst>
                <a:path w="4451350" h="4572000">
                  <a:moveTo>
                    <a:pt x="0" y="741934"/>
                  </a:moveTo>
                  <a:lnTo>
                    <a:pt x="1577" y="693143"/>
                  </a:lnTo>
                  <a:lnTo>
                    <a:pt x="6246" y="645197"/>
                  </a:lnTo>
                  <a:lnTo>
                    <a:pt x="13907" y="598192"/>
                  </a:lnTo>
                  <a:lnTo>
                    <a:pt x="24463" y="552227"/>
                  </a:lnTo>
                  <a:lnTo>
                    <a:pt x="37817" y="507398"/>
                  </a:lnTo>
                  <a:lnTo>
                    <a:pt x="53871" y="463804"/>
                  </a:lnTo>
                  <a:lnTo>
                    <a:pt x="72526" y="421542"/>
                  </a:lnTo>
                  <a:lnTo>
                    <a:pt x="93687" y="380710"/>
                  </a:lnTo>
                  <a:lnTo>
                    <a:pt x="117254" y="341406"/>
                  </a:lnTo>
                  <a:lnTo>
                    <a:pt x="143130" y="303727"/>
                  </a:lnTo>
                  <a:lnTo>
                    <a:pt x="171217" y="267771"/>
                  </a:lnTo>
                  <a:lnTo>
                    <a:pt x="201418" y="233635"/>
                  </a:lnTo>
                  <a:lnTo>
                    <a:pt x="233635" y="201418"/>
                  </a:lnTo>
                  <a:lnTo>
                    <a:pt x="267771" y="171217"/>
                  </a:lnTo>
                  <a:lnTo>
                    <a:pt x="303727" y="143130"/>
                  </a:lnTo>
                  <a:lnTo>
                    <a:pt x="341406" y="117254"/>
                  </a:lnTo>
                  <a:lnTo>
                    <a:pt x="380710" y="93687"/>
                  </a:lnTo>
                  <a:lnTo>
                    <a:pt x="421542" y="72526"/>
                  </a:lnTo>
                  <a:lnTo>
                    <a:pt x="463804" y="53871"/>
                  </a:lnTo>
                  <a:lnTo>
                    <a:pt x="507398" y="37817"/>
                  </a:lnTo>
                  <a:lnTo>
                    <a:pt x="552227" y="24463"/>
                  </a:lnTo>
                  <a:lnTo>
                    <a:pt x="598192" y="13907"/>
                  </a:lnTo>
                  <a:lnTo>
                    <a:pt x="645197" y="6246"/>
                  </a:lnTo>
                  <a:lnTo>
                    <a:pt x="693143" y="1577"/>
                  </a:lnTo>
                  <a:lnTo>
                    <a:pt x="741933" y="0"/>
                  </a:lnTo>
                  <a:lnTo>
                    <a:pt x="3709416" y="0"/>
                  </a:lnTo>
                  <a:lnTo>
                    <a:pt x="3758206" y="1577"/>
                  </a:lnTo>
                  <a:lnTo>
                    <a:pt x="3806152" y="6246"/>
                  </a:lnTo>
                  <a:lnTo>
                    <a:pt x="3853157" y="13907"/>
                  </a:lnTo>
                  <a:lnTo>
                    <a:pt x="3899122" y="24463"/>
                  </a:lnTo>
                  <a:lnTo>
                    <a:pt x="3943951" y="37817"/>
                  </a:lnTo>
                  <a:lnTo>
                    <a:pt x="3987545" y="53871"/>
                  </a:lnTo>
                  <a:lnTo>
                    <a:pt x="4029807" y="72526"/>
                  </a:lnTo>
                  <a:lnTo>
                    <a:pt x="4070639" y="93687"/>
                  </a:lnTo>
                  <a:lnTo>
                    <a:pt x="4109943" y="117254"/>
                  </a:lnTo>
                  <a:lnTo>
                    <a:pt x="4147622" y="143130"/>
                  </a:lnTo>
                  <a:lnTo>
                    <a:pt x="4183578" y="171217"/>
                  </a:lnTo>
                  <a:lnTo>
                    <a:pt x="4217714" y="201418"/>
                  </a:lnTo>
                  <a:lnTo>
                    <a:pt x="4249931" y="233635"/>
                  </a:lnTo>
                  <a:lnTo>
                    <a:pt x="4280132" y="267771"/>
                  </a:lnTo>
                  <a:lnTo>
                    <a:pt x="4308219" y="303727"/>
                  </a:lnTo>
                  <a:lnTo>
                    <a:pt x="4334095" y="341406"/>
                  </a:lnTo>
                  <a:lnTo>
                    <a:pt x="4357662" y="380710"/>
                  </a:lnTo>
                  <a:lnTo>
                    <a:pt x="4378823" y="421542"/>
                  </a:lnTo>
                  <a:lnTo>
                    <a:pt x="4397478" y="463804"/>
                  </a:lnTo>
                  <a:lnTo>
                    <a:pt x="4413532" y="507398"/>
                  </a:lnTo>
                  <a:lnTo>
                    <a:pt x="4426886" y="552227"/>
                  </a:lnTo>
                  <a:lnTo>
                    <a:pt x="4437442" y="598192"/>
                  </a:lnTo>
                  <a:lnTo>
                    <a:pt x="4445103" y="645197"/>
                  </a:lnTo>
                  <a:lnTo>
                    <a:pt x="4449772" y="693143"/>
                  </a:lnTo>
                  <a:lnTo>
                    <a:pt x="4451350" y="741934"/>
                  </a:lnTo>
                  <a:lnTo>
                    <a:pt x="4451350" y="3830066"/>
                  </a:lnTo>
                  <a:lnTo>
                    <a:pt x="4449772" y="3878856"/>
                  </a:lnTo>
                  <a:lnTo>
                    <a:pt x="4445103" y="3926802"/>
                  </a:lnTo>
                  <a:lnTo>
                    <a:pt x="4437442" y="3973807"/>
                  </a:lnTo>
                  <a:lnTo>
                    <a:pt x="4426886" y="4019772"/>
                  </a:lnTo>
                  <a:lnTo>
                    <a:pt x="4413532" y="4064601"/>
                  </a:lnTo>
                  <a:lnTo>
                    <a:pt x="4397478" y="4108195"/>
                  </a:lnTo>
                  <a:lnTo>
                    <a:pt x="4378823" y="4150457"/>
                  </a:lnTo>
                  <a:lnTo>
                    <a:pt x="4357662" y="4191289"/>
                  </a:lnTo>
                  <a:lnTo>
                    <a:pt x="4334095" y="4230593"/>
                  </a:lnTo>
                  <a:lnTo>
                    <a:pt x="4308219" y="4268272"/>
                  </a:lnTo>
                  <a:lnTo>
                    <a:pt x="4280132" y="4304228"/>
                  </a:lnTo>
                  <a:lnTo>
                    <a:pt x="4249931" y="4338364"/>
                  </a:lnTo>
                  <a:lnTo>
                    <a:pt x="4217714" y="4370581"/>
                  </a:lnTo>
                  <a:lnTo>
                    <a:pt x="4183578" y="4400782"/>
                  </a:lnTo>
                  <a:lnTo>
                    <a:pt x="4147622" y="4428869"/>
                  </a:lnTo>
                  <a:lnTo>
                    <a:pt x="4109943" y="4454745"/>
                  </a:lnTo>
                  <a:lnTo>
                    <a:pt x="4070639" y="4478312"/>
                  </a:lnTo>
                  <a:lnTo>
                    <a:pt x="4029807" y="4499473"/>
                  </a:lnTo>
                  <a:lnTo>
                    <a:pt x="3987545" y="4518128"/>
                  </a:lnTo>
                  <a:lnTo>
                    <a:pt x="3943951" y="4534182"/>
                  </a:lnTo>
                  <a:lnTo>
                    <a:pt x="3899122" y="4547536"/>
                  </a:lnTo>
                  <a:lnTo>
                    <a:pt x="3853157" y="4558092"/>
                  </a:lnTo>
                  <a:lnTo>
                    <a:pt x="3806152" y="4565753"/>
                  </a:lnTo>
                  <a:lnTo>
                    <a:pt x="3758206" y="4570422"/>
                  </a:lnTo>
                  <a:lnTo>
                    <a:pt x="3709416" y="4572000"/>
                  </a:lnTo>
                  <a:lnTo>
                    <a:pt x="741933" y="4572000"/>
                  </a:lnTo>
                  <a:lnTo>
                    <a:pt x="693143" y="4570422"/>
                  </a:lnTo>
                  <a:lnTo>
                    <a:pt x="645197" y="4565753"/>
                  </a:lnTo>
                  <a:lnTo>
                    <a:pt x="598192" y="4558092"/>
                  </a:lnTo>
                  <a:lnTo>
                    <a:pt x="552227" y="4547536"/>
                  </a:lnTo>
                  <a:lnTo>
                    <a:pt x="507398" y="4534182"/>
                  </a:lnTo>
                  <a:lnTo>
                    <a:pt x="463804" y="4518128"/>
                  </a:lnTo>
                  <a:lnTo>
                    <a:pt x="421542" y="4499473"/>
                  </a:lnTo>
                  <a:lnTo>
                    <a:pt x="380710" y="4478312"/>
                  </a:lnTo>
                  <a:lnTo>
                    <a:pt x="341406" y="4454745"/>
                  </a:lnTo>
                  <a:lnTo>
                    <a:pt x="303727" y="4428869"/>
                  </a:lnTo>
                  <a:lnTo>
                    <a:pt x="267771" y="4400782"/>
                  </a:lnTo>
                  <a:lnTo>
                    <a:pt x="233635" y="4370581"/>
                  </a:lnTo>
                  <a:lnTo>
                    <a:pt x="201418" y="4338364"/>
                  </a:lnTo>
                  <a:lnTo>
                    <a:pt x="171217" y="4304228"/>
                  </a:lnTo>
                  <a:lnTo>
                    <a:pt x="143130" y="4268272"/>
                  </a:lnTo>
                  <a:lnTo>
                    <a:pt x="117254" y="4230593"/>
                  </a:lnTo>
                  <a:lnTo>
                    <a:pt x="93687" y="4191289"/>
                  </a:lnTo>
                  <a:lnTo>
                    <a:pt x="72526" y="4150457"/>
                  </a:lnTo>
                  <a:lnTo>
                    <a:pt x="53871" y="4108195"/>
                  </a:lnTo>
                  <a:lnTo>
                    <a:pt x="37817" y="4064601"/>
                  </a:lnTo>
                  <a:lnTo>
                    <a:pt x="24463" y="4019772"/>
                  </a:lnTo>
                  <a:lnTo>
                    <a:pt x="13907" y="3973807"/>
                  </a:lnTo>
                  <a:lnTo>
                    <a:pt x="6246" y="3926802"/>
                  </a:lnTo>
                  <a:lnTo>
                    <a:pt x="1577" y="3878856"/>
                  </a:lnTo>
                  <a:lnTo>
                    <a:pt x="0" y="3830066"/>
                  </a:lnTo>
                  <a:lnTo>
                    <a:pt x="0" y="74193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381500" y="1928812"/>
            <a:ext cx="3333750" cy="643255"/>
          </a:xfrm>
          <a:prstGeom prst="rect">
            <a:avLst/>
          </a:prstGeom>
          <a:solidFill>
            <a:srgbClr val="000066"/>
          </a:solidFill>
          <a:ln w="25400">
            <a:solidFill>
              <a:srgbClr val="88A3A7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1058545">
              <a:lnSpc>
                <a:spcPct val="100000"/>
              </a:lnSpc>
              <a:spcBef>
                <a:spcPts val="670"/>
              </a:spcBef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compito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81500" y="4071937"/>
            <a:ext cx="3333750" cy="643255"/>
          </a:xfrm>
          <a:prstGeom prst="rect">
            <a:avLst/>
          </a:prstGeom>
          <a:solidFill>
            <a:srgbClr val="000066"/>
          </a:solidFill>
          <a:ln w="25400">
            <a:solidFill>
              <a:srgbClr val="88A3A7"/>
            </a:solidFill>
          </a:ln>
        </p:spPr>
        <p:txBody>
          <a:bodyPr vert="horz" wrap="square" lIns="0" tIns="153670" rIns="0" bIns="0" rtlCol="0">
            <a:spAutoFit/>
          </a:bodyPr>
          <a:lstStyle/>
          <a:p>
            <a:pPr marL="749300">
              <a:lnSpc>
                <a:spcPct val="100000"/>
              </a:lnSpc>
              <a:spcBef>
                <a:spcPts val="1210"/>
              </a:spcBef>
            </a:pP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Trasvers/disciplin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81500" y="3357562"/>
            <a:ext cx="3333750" cy="643255"/>
          </a:xfrm>
          <a:prstGeom prst="rect">
            <a:avLst/>
          </a:prstGeom>
          <a:solidFill>
            <a:srgbClr val="000066"/>
          </a:solidFill>
          <a:ln w="25400">
            <a:solidFill>
              <a:srgbClr val="88A3A7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768985">
              <a:lnSpc>
                <a:spcPct val="100000"/>
              </a:lnSpc>
              <a:spcBef>
                <a:spcPts val="670"/>
              </a:spcBef>
            </a:pP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competenze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81500" y="2643187"/>
            <a:ext cx="3333750" cy="643255"/>
          </a:xfrm>
          <a:prstGeom prst="rect">
            <a:avLst/>
          </a:prstGeom>
          <a:solidFill>
            <a:srgbClr val="000066"/>
          </a:solidFill>
          <a:ln w="25400">
            <a:solidFill>
              <a:srgbClr val="88A3A7"/>
            </a:solidFill>
          </a:ln>
        </p:spPr>
        <p:txBody>
          <a:bodyPr vert="horz" wrap="square" lIns="0" tIns="153670" rIns="0" bIns="0" rtlCol="0">
            <a:spAutoFit/>
          </a:bodyPr>
          <a:lstStyle/>
          <a:p>
            <a:pPr marL="775335">
              <a:lnSpc>
                <a:spcPct val="100000"/>
              </a:lnSpc>
              <a:spcBef>
                <a:spcPts val="121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Scopo: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problema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81500" y="4786312"/>
            <a:ext cx="3333750" cy="643255"/>
          </a:xfrm>
          <a:prstGeom prst="rect">
            <a:avLst/>
          </a:prstGeom>
          <a:solidFill>
            <a:srgbClr val="000066"/>
          </a:solidFill>
          <a:ln w="25400">
            <a:solidFill>
              <a:srgbClr val="88A3A7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1014094">
              <a:lnSpc>
                <a:spcPct val="100000"/>
              </a:lnSpc>
              <a:spcBef>
                <a:spcPts val="67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processo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81500" y="1214437"/>
            <a:ext cx="3333750" cy="643255"/>
          </a:xfrm>
          <a:prstGeom prst="rect">
            <a:avLst/>
          </a:prstGeom>
          <a:solidFill>
            <a:srgbClr val="000066"/>
          </a:solidFill>
          <a:ln w="25400">
            <a:solidFill>
              <a:srgbClr val="88A3A7"/>
            </a:solidFill>
          </a:ln>
        </p:spPr>
        <p:txBody>
          <a:bodyPr vert="horz" wrap="square" lIns="0" tIns="153035" rIns="0" bIns="0" rtlCol="0">
            <a:spAutoFit/>
          </a:bodyPr>
          <a:lstStyle/>
          <a:p>
            <a:pPr marL="452120">
              <a:lnSpc>
                <a:spcPct val="100000"/>
              </a:lnSpc>
              <a:spcBef>
                <a:spcPts val="120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Aggancio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alla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vita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reale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27037" y="1192212"/>
            <a:ext cx="3927475" cy="4335780"/>
            <a:chOff x="427037" y="1192212"/>
            <a:chExt cx="3927475" cy="4335780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1396" y="1266443"/>
              <a:ext cx="3852672" cy="426110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31800" y="1196975"/>
              <a:ext cx="3839845" cy="4248150"/>
            </a:xfrm>
            <a:custGeom>
              <a:avLst/>
              <a:gdLst/>
              <a:ahLst/>
              <a:cxnLst/>
              <a:rect l="l" t="t" r="r" b="b"/>
              <a:pathLst>
                <a:path w="3839845" h="4248150">
                  <a:moveTo>
                    <a:pt x="3199638" y="0"/>
                  </a:moveTo>
                  <a:lnTo>
                    <a:pt x="639953" y="0"/>
                  </a:lnTo>
                  <a:lnTo>
                    <a:pt x="592191" y="1755"/>
                  </a:lnTo>
                  <a:lnTo>
                    <a:pt x="545384" y="6938"/>
                  </a:lnTo>
                  <a:lnTo>
                    <a:pt x="499653" y="15426"/>
                  </a:lnTo>
                  <a:lnTo>
                    <a:pt x="455124" y="27094"/>
                  </a:lnTo>
                  <a:lnTo>
                    <a:pt x="411919" y="41819"/>
                  </a:lnTo>
                  <a:lnTo>
                    <a:pt x="370162" y="59478"/>
                  </a:lnTo>
                  <a:lnTo>
                    <a:pt x="329978" y="79945"/>
                  </a:lnTo>
                  <a:lnTo>
                    <a:pt x="291489" y="103099"/>
                  </a:lnTo>
                  <a:lnTo>
                    <a:pt x="254820" y="128814"/>
                  </a:lnTo>
                  <a:lnTo>
                    <a:pt x="220094" y="156968"/>
                  </a:lnTo>
                  <a:lnTo>
                    <a:pt x="187436" y="187436"/>
                  </a:lnTo>
                  <a:lnTo>
                    <a:pt x="156968" y="220094"/>
                  </a:lnTo>
                  <a:lnTo>
                    <a:pt x="128814" y="254820"/>
                  </a:lnTo>
                  <a:lnTo>
                    <a:pt x="103099" y="291489"/>
                  </a:lnTo>
                  <a:lnTo>
                    <a:pt x="79945" y="329978"/>
                  </a:lnTo>
                  <a:lnTo>
                    <a:pt x="59478" y="370162"/>
                  </a:lnTo>
                  <a:lnTo>
                    <a:pt x="41819" y="411919"/>
                  </a:lnTo>
                  <a:lnTo>
                    <a:pt x="27094" y="455124"/>
                  </a:lnTo>
                  <a:lnTo>
                    <a:pt x="15426" y="499653"/>
                  </a:lnTo>
                  <a:lnTo>
                    <a:pt x="6938" y="545384"/>
                  </a:lnTo>
                  <a:lnTo>
                    <a:pt x="1755" y="592191"/>
                  </a:lnTo>
                  <a:lnTo>
                    <a:pt x="0" y="639952"/>
                  </a:lnTo>
                  <a:lnTo>
                    <a:pt x="0" y="3608197"/>
                  </a:lnTo>
                  <a:lnTo>
                    <a:pt x="1755" y="3655958"/>
                  </a:lnTo>
                  <a:lnTo>
                    <a:pt x="6938" y="3702765"/>
                  </a:lnTo>
                  <a:lnTo>
                    <a:pt x="15426" y="3748496"/>
                  </a:lnTo>
                  <a:lnTo>
                    <a:pt x="27094" y="3793025"/>
                  </a:lnTo>
                  <a:lnTo>
                    <a:pt x="41819" y="3836230"/>
                  </a:lnTo>
                  <a:lnTo>
                    <a:pt x="59478" y="3877987"/>
                  </a:lnTo>
                  <a:lnTo>
                    <a:pt x="79945" y="3918171"/>
                  </a:lnTo>
                  <a:lnTo>
                    <a:pt x="103099" y="3956660"/>
                  </a:lnTo>
                  <a:lnTo>
                    <a:pt x="128814" y="3993329"/>
                  </a:lnTo>
                  <a:lnTo>
                    <a:pt x="156968" y="4028055"/>
                  </a:lnTo>
                  <a:lnTo>
                    <a:pt x="187436" y="4060713"/>
                  </a:lnTo>
                  <a:lnTo>
                    <a:pt x="220094" y="4091181"/>
                  </a:lnTo>
                  <a:lnTo>
                    <a:pt x="254820" y="4119335"/>
                  </a:lnTo>
                  <a:lnTo>
                    <a:pt x="291489" y="4145050"/>
                  </a:lnTo>
                  <a:lnTo>
                    <a:pt x="329978" y="4168204"/>
                  </a:lnTo>
                  <a:lnTo>
                    <a:pt x="370162" y="4188671"/>
                  </a:lnTo>
                  <a:lnTo>
                    <a:pt x="411919" y="4206330"/>
                  </a:lnTo>
                  <a:lnTo>
                    <a:pt x="455124" y="4221055"/>
                  </a:lnTo>
                  <a:lnTo>
                    <a:pt x="499653" y="4232723"/>
                  </a:lnTo>
                  <a:lnTo>
                    <a:pt x="545384" y="4241211"/>
                  </a:lnTo>
                  <a:lnTo>
                    <a:pt x="592191" y="4246394"/>
                  </a:lnTo>
                  <a:lnTo>
                    <a:pt x="639953" y="4248150"/>
                  </a:lnTo>
                  <a:lnTo>
                    <a:pt x="3199638" y="4248150"/>
                  </a:lnTo>
                  <a:lnTo>
                    <a:pt x="3247399" y="4246394"/>
                  </a:lnTo>
                  <a:lnTo>
                    <a:pt x="3294206" y="4241211"/>
                  </a:lnTo>
                  <a:lnTo>
                    <a:pt x="3339937" y="4232723"/>
                  </a:lnTo>
                  <a:lnTo>
                    <a:pt x="3384466" y="4221055"/>
                  </a:lnTo>
                  <a:lnTo>
                    <a:pt x="3427671" y="4206330"/>
                  </a:lnTo>
                  <a:lnTo>
                    <a:pt x="3469428" y="4188671"/>
                  </a:lnTo>
                  <a:lnTo>
                    <a:pt x="3509612" y="4168204"/>
                  </a:lnTo>
                  <a:lnTo>
                    <a:pt x="3548101" y="4145050"/>
                  </a:lnTo>
                  <a:lnTo>
                    <a:pt x="3584770" y="4119335"/>
                  </a:lnTo>
                  <a:lnTo>
                    <a:pt x="3619496" y="4091181"/>
                  </a:lnTo>
                  <a:lnTo>
                    <a:pt x="3652154" y="4060713"/>
                  </a:lnTo>
                  <a:lnTo>
                    <a:pt x="3682622" y="4028055"/>
                  </a:lnTo>
                  <a:lnTo>
                    <a:pt x="3710776" y="3993329"/>
                  </a:lnTo>
                  <a:lnTo>
                    <a:pt x="3736491" y="3956660"/>
                  </a:lnTo>
                  <a:lnTo>
                    <a:pt x="3759645" y="3918171"/>
                  </a:lnTo>
                  <a:lnTo>
                    <a:pt x="3780112" y="3877987"/>
                  </a:lnTo>
                  <a:lnTo>
                    <a:pt x="3797771" y="3836230"/>
                  </a:lnTo>
                  <a:lnTo>
                    <a:pt x="3812496" y="3793025"/>
                  </a:lnTo>
                  <a:lnTo>
                    <a:pt x="3824164" y="3748496"/>
                  </a:lnTo>
                  <a:lnTo>
                    <a:pt x="3832652" y="3702765"/>
                  </a:lnTo>
                  <a:lnTo>
                    <a:pt x="3837835" y="3655958"/>
                  </a:lnTo>
                  <a:lnTo>
                    <a:pt x="3839591" y="3608197"/>
                  </a:lnTo>
                  <a:lnTo>
                    <a:pt x="3839591" y="639952"/>
                  </a:lnTo>
                  <a:lnTo>
                    <a:pt x="3837835" y="592191"/>
                  </a:lnTo>
                  <a:lnTo>
                    <a:pt x="3832652" y="545384"/>
                  </a:lnTo>
                  <a:lnTo>
                    <a:pt x="3824164" y="499653"/>
                  </a:lnTo>
                  <a:lnTo>
                    <a:pt x="3812496" y="455124"/>
                  </a:lnTo>
                  <a:lnTo>
                    <a:pt x="3797771" y="411919"/>
                  </a:lnTo>
                  <a:lnTo>
                    <a:pt x="3780112" y="370162"/>
                  </a:lnTo>
                  <a:lnTo>
                    <a:pt x="3759645" y="329978"/>
                  </a:lnTo>
                  <a:lnTo>
                    <a:pt x="3736491" y="291489"/>
                  </a:lnTo>
                  <a:lnTo>
                    <a:pt x="3710776" y="254820"/>
                  </a:lnTo>
                  <a:lnTo>
                    <a:pt x="3682622" y="220094"/>
                  </a:lnTo>
                  <a:lnTo>
                    <a:pt x="3652154" y="187436"/>
                  </a:lnTo>
                  <a:lnTo>
                    <a:pt x="3619496" y="156968"/>
                  </a:lnTo>
                  <a:lnTo>
                    <a:pt x="3584770" y="128814"/>
                  </a:lnTo>
                  <a:lnTo>
                    <a:pt x="3548101" y="103099"/>
                  </a:lnTo>
                  <a:lnTo>
                    <a:pt x="3509612" y="79945"/>
                  </a:lnTo>
                  <a:lnTo>
                    <a:pt x="3469428" y="59478"/>
                  </a:lnTo>
                  <a:lnTo>
                    <a:pt x="3427671" y="41819"/>
                  </a:lnTo>
                  <a:lnTo>
                    <a:pt x="3384466" y="27094"/>
                  </a:lnTo>
                  <a:lnTo>
                    <a:pt x="3339937" y="15426"/>
                  </a:lnTo>
                  <a:lnTo>
                    <a:pt x="3294206" y="6938"/>
                  </a:lnTo>
                  <a:lnTo>
                    <a:pt x="3247399" y="1755"/>
                  </a:lnTo>
                  <a:lnTo>
                    <a:pt x="319963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431800" y="1196975"/>
              <a:ext cx="3839845" cy="4248150"/>
            </a:xfrm>
            <a:custGeom>
              <a:avLst/>
              <a:gdLst/>
              <a:ahLst/>
              <a:cxnLst/>
              <a:rect l="l" t="t" r="r" b="b"/>
              <a:pathLst>
                <a:path w="3839845" h="4248150">
                  <a:moveTo>
                    <a:pt x="0" y="639952"/>
                  </a:moveTo>
                  <a:lnTo>
                    <a:pt x="1755" y="592191"/>
                  </a:lnTo>
                  <a:lnTo>
                    <a:pt x="6938" y="545384"/>
                  </a:lnTo>
                  <a:lnTo>
                    <a:pt x="15426" y="499653"/>
                  </a:lnTo>
                  <a:lnTo>
                    <a:pt x="27094" y="455124"/>
                  </a:lnTo>
                  <a:lnTo>
                    <a:pt x="41819" y="411919"/>
                  </a:lnTo>
                  <a:lnTo>
                    <a:pt x="59478" y="370162"/>
                  </a:lnTo>
                  <a:lnTo>
                    <a:pt x="79945" y="329978"/>
                  </a:lnTo>
                  <a:lnTo>
                    <a:pt x="103099" y="291489"/>
                  </a:lnTo>
                  <a:lnTo>
                    <a:pt x="128814" y="254820"/>
                  </a:lnTo>
                  <a:lnTo>
                    <a:pt x="156968" y="220094"/>
                  </a:lnTo>
                  <a:lnTo>
                    <a:pt x="187436" y="187436"/>
                  </a:lnTo>
                  <a:lnTo>
                    <a:pt x="220094" y="156968"/>
                  </a:lnTo>
                  <a:lnTo>
                    <a:pt x="254820" y="128814"/>
                  </a:lnTo>
                  <a:lnTo>
                    <a:pt x="291489" y="103099"/>
                  </a:lnTo>
                  <a:lnTo>
                    <a:pt x="329978" y="79945"/>
                  </a:lnTo>
                  <a:lnTo>
                    <a:pt x="370162" y="59478"/>
                  </a:lnTo>
                  <a:lnTo>
                    <a:pt x="411919" y="41819"/>
                  </a:lnTo>
                  <a:lnTo>
                    <a:pt x="455124" y="27094"/>
                  </a:lnTo>
                  <a:lnTo>
                    <a:pt x="499653" y="15426"/>
                  </a:lnTo>
                  <a:lnTo>
                    <a:pt x="545384" y="6938"/>
                  </a:lnTo>
                  <a:lnTo>
                    <a:pt x="592191" y="1755"/>
                  </a:lnTo>
                  <a:lnTo>
                    <a:pt x="639953" y="0"/>
                  </a:lnTo>
                  <a:lnTo>
                    <a:pt x="3199638" y="0"/>
                  </a:lnTo>
                  <a:lnTo>
                    <a:pt x="3247399" y="1755"/>
                  </a:lnTo>
                  <a:lnTo>
                    <a:pt x="3294206" y="6938"/>
                  </a:lnTo>
                  <a:lnTo>
                    <a:pt x="3339937" y="15426"/>
                  </a:lnTo>
                  <a:lnTo>
                    <a:pt x="3384466" y="27094"/>
                  </a:lnTo>
                  <a:lnTo>
                    <a:pt x="3427671" y="41819"/>
                  </a:lnTo>
                  <a:lnTo>
                    <a:pt x="3469428" y="59478"/>
                  </a:lnTo>
                  <a:lnTo>
                    <a:pt x="3509612" y="79945"/>
                  </a:lnTo>
                  <a:lnTo>
                    <a:pt x="3548101" y="103099"/>
                  </a:lnTo>
                  <a:lnTo>
                    <a:pt x="3584770" y="128814"/>
                  </a:lnTo>
                  <a:lnTo>
                    <a:pt x="3619496" y="156968"/>
                  </a:lnTo>
                  <a:lnTo>
                    <a:pt x="3652154" y="187436"/>
                  </a:lnTo>
                  <a:lnTo>
                    <a:pt x="3682622" y="220094"/>
                  </a:lnTo>
                  <a:lnTo>
                    <a:pt x="3710776" y="254820"/>
                  </a:lnTo>
                  <a:lnTo>
                    <a:pt x="3736491" y="291489"/>
                  </a:lnTo>
                  <a:lnTo>
                    <a:pt x="3759645" y="329978"/>
                  </a:lnTo>
                  <a:lnTo>
                    <a:pt x="3780112" y="370162"/>
                  </a:lnTo>
                  <a:lnTo>
                    <a:pt x="3797771" y="411919"/>
                  </a:lnTo>
                  <a:lnTo>
                    <a:pt x="3812496" y="455124"/>
                  </a:lnTo>
                  <a:lnTo>
                    <a:pt x="3824164" y="499653"/>
                  </a:lnTo>
                  <a:lnTo>
                    <a:pt x="3832652" y="545384"/>
                  </a:lnTo>
                  <a:lnTo>
                    <a:pt x="3837835" y="592191"/>
                  </a:lnTo>
                  <a:lnTo>
                    <a:pt x="3839591" y="639952"/>
                  </a:lnTo>
                  <a:lnTo>
                    <a:pt x="3839591" y="3608197"/>
                  </a:lnTo>
                  <a:lnTo>
                    <a:pt x="3837835" y="3655958"/>
                  </a:lnTo>
                  <a:lnTo>
                    <a:pt x="3832652" y="3702765"/>
                  </a:lnTo>
                  <a:lnTo>
                    <a:pt x="3824164" y="3748496"/>
                  </a:lnTo>
                  <a:lnTo>
                    <a:pt x="3812496" y="3793025"/>
                  </a:lnTo>
                  <a:lnTo>
                    <a:pt x="3797771" y="3836230"/>
                  </a:lnTo>
                  <a:lnTo>
                    <a:pt x="3780112" y="3877987"/>
                  </a:lnTo>
                  <a:lnTo>
                    <a:pt x="3759645" y="3918171"/>
                  </a:lnTo>
                  <a:lnTo>
                    <a:pt x="3736491" y="3956660"/>
                  </a:lnTo>
                  <a:lnTo>
                    <a:pt x="3710776" y="3993329"/>
                  </a:lnTo>
                  <a:lnTo>
                    <a:pt x="3682622" y="4028055"/>
                  </a:lnTo>
                  <a:lnTo>
                    <a:pt x="3652154" y="4060713"/>
                  </a:lnTo>
                  <a:lnTo>
                    <a:pt x="3619496" y="4091181"/>
                  </a:lnTo>
                  <a:lnTo>
                    <a:pt x="3584770" y="4119335"/>
                  </a:lnTo>
                  <a:lnTo>
                    <a:pt x="3548101" y="4145050"/>
                  </a:lnTo>
                  <a:lnTo>
                    <a:pt x="3509612" y="4168204"/>
                  </a:lnTo>
                  <a:lnTo>
                    <a:pt x="3469428" y="4188671"/>
                  </a:lnTo>
                  <a:lnTo>
                    <a:pt x="3427671" y="4206330"/>
                  </a:lnTo>
                  <a:lnTo>
                    <a:pt x="3384466" y="4221055"/>
                  </a:lnTo>
                  <a:lnTo>
                    <a:pt x="3339937" y="4232723"/>
                  </a:lnTo>
                  <a:lnTo>
                    <a:pt x="3294206" y="4241211"/>
                  </a:lnTo>
                  <a:lnTo>
                    <a:pt x="3247399" y="4246394"/>
                  </a:lnTo>
                  <a:lnTo>
                    <a:pt x="3199638" y="4248150"/>
                  </a:lnTo>
                  <a:lnTo>
                    <a:pt x="639953" y="4248150"/>
                  </a:lnTo>
                  <a:lnTo>
                    <a:pt x="592191" y="4246394"/>
                  </a:lnTo>
                  <a:lnTo>
                    <a:pt x="545384" y="4241211"/>
                  </a:lnTo>
                  <a:lnTo>
                    <a:pt x="499653" y="4232723"/>
                  </a:lnTo>
                  <a:lnTo>
                    <a:pt x="455124" y="4221055"/>
                  </a:lnTo>
                  <a:lnTo>
                    <a:pt x="411919" y="4206330"/>
                  </a:lnTo>
                  <a:lnTo>
                    <a:pt x="370162" y="4188671"/>
                  </a:lnTo>
                  <a:lnTo>
                    <a:pt x="329978" y="4168204"/>
                  </a:lnTo>
                  <a:lnTo>
                    <a:pt x="291489" y="4145050"/>
                  </a:lnTo>
                  <a:lnTo>
                    <a:pt x="254820" y="4119335"/>
                  </a:lnTo>
                  <a:lnTo>
                    <a:pt x="220094" y="4091181"/>
                  </a:lnTo>
                  <a:lnTo>
                    <a:pt x="187436" y="4060713"/>
                  </a:lnTo>
                  <a:lnTo>
                    <a:pt x="156968" y="4028055"/>
                  </a:lnTo>
                  <a:lnTo>
                    <a:pt x="128814" y="3993329"/>
                  </a:lnTo>
                  <a:lnTo>
                    <a:pt x="103099" y="3956660"/>
                  </a:lnTo>
                  <a:lnTo>
                    <a:pt x="79945" y="3918171"/>
                  </a:lnTo>
                  <a:lnTo>
                    <a:pt x="59478" y="3877987"/>
                  </a:lnTo>
                  <a:lnTo>
                    <a:pt x="41819" y="3836230"/>
                  </a:lnTo>
                  <a:lnTo>
                    <a:pt x="27094" y="3793025"/>
                  </a:lnTo>
                  <a:lnTo>
                    <a:pt x="15426" y="3748496"/>
                  </a:lnTo>
                  <a:lnTo>
                    <a:pt x="6938" y="3702765"/>
                  </a:lnTo>
                  <a:lnTo>
                    <a:pt x="1755" y="3655958"/>
                  </a:lnTo>
                  <a:lnTo>
                    <a:pt x="0" y="3608197"/>
                  </a:lnTo>
                  <a:lnTo>
                    <a:pt x="0" y="63995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268349" y="2367533"/>
            <a:ext cx="2668905" cy="139128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55244" marR="5080" indent="-43180">
              <a:lnSpc>
                <a:spcPct val="96000"/>
              </a:lnSpc>
              <a:spcBef>
                <a:spcPts val="254"/>
              </a:spcBef>
            </a:pPr>
            <a:r>
              <a:rPr sz="3200" b="1" spc="-650" dirty="0">
                <a:solidFill>
                  <a:srgbClr val="403052"/>
                </a:solidFill>
                <a:latin typeface="Calibri"/>
                <a:cs typeface="Calibri"/>
              </a:rPr>
              <a:t>Pro</a:t>
            </a:r>
            <a:r>
              <a:rPr sz="4200" b="1" spc="-975" baseline="-496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3200" b="1" spc="-650" dirty="0">
                <a:solidFill>
                  <a:srgbClr val="403052"/>
                </a:solidFill>
                <a:latin typeface="Calibri"/>
                <a:cs typeface="Calibri"/>
              </a:rPr>
              <a:t>m</a:t>
            </a:r>
            <a:r>
              <a:rPr sz="4200" b="1" spc="-975" baseline="-4960" dirty="0">
                <a:solidFill>
                  <a:srgbClr val="000066"/>
                </a:solidFill>
                <a:latin typeface="Arial"/>
                <a:cs typeface="Arial"/>
              </a:rPr>
              <a:t>sp</a:t>
            </a:r>
            <a:r>
              <a:rPr sz="3200" b="1" spc="-650" dirty="0">
                <a:solidFill>
                  <a:srgbClr val="403052"/>
                </a:solidFill>
                <a:latin typeface="Calibri"/>
                <a:cs typeface="Calibri"/>
              </a:rPr>
              <a:t>u</a:t>
            </a:r>
            <a:r>
              <a:rPr sz="4200" b="1" spc="-975" baseline="-496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3200" b="1" spc="-650" dirty="0">
                <a:solidFill>
                  <a:srgbClr val="403052"/>
                </a:solidFill>
                <a:latin typeface="Calibri"/>
                <a:cs typeface="Calibri"/>
              </a:rPr>
              <a:t>o</a:t>
            </a:r>
            <a:r>
              <a:rPr sz="4200" b="1" spc="-975" baseline="-4960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3200" b="1" spc="-650" dirty="0">
                <a:solidFill>
                  <a:srgbClr val="403052"/>
                </a:solidFill>
                <a:latin typeface="Calibri"/>
                <a:cs typeface="Calibri"/>
              </a:rPr>
              <a:t>v</a:t>
            </a:r>
            <a:r>
              <a:rPr sz="4200" b="1" spc="-975" baseline="-4960" dirty="0">
                <a:solidFill>
                  <a:srgbClr val="000066"/>
                </a:solidFill>
                <a:latin typeface="Arial"/>
                <a:cs typeface="Arial"/>
              </a:rPr>
              <a:t>ie</a:t>
            </a:r>
            <a:r>
              <a:rPr sz="3200" b="1" spc="-650" dirty="0">
                <a:solidFill>
                  <a:srgbClr val="403052"/>
                </a:solidFill>
                <a:latin typeface="Calibri"/>
                <a:cs typeface="Calibri"/>
              </a:rPr>
              <a:t>o</a:t>
            </a:r>
            <a:r>
              <a:rPr sz="4200" b="1" spc="-975" baseline="-496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3200" b="1" spc="-650" dirty="0">
                <a:solidFill>
                  <a:srgbClr val="403052"/>
                </a:solidFill>
                <a:latin typeface="Calibri"/>
                <a:cs typeface="Calibri"/>
              </a:rPr>
              <a:t>l</a:t>
            </a:r>
            <a:r>
              <a:rPr sz="4200" b="1" spc="-975" baseline="-496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3200" b="1" spc="-650" dirty="0">
                <a:solidFill>
                  <a:srgbClr val="403052"/>
                </a:solidFill>
                <a:latin typeface="Calibri"/>
                <a:cs typeface="Calibri"/>
              </a:rPr>
              <a:t>a</a:t>
            </a:r>
            <a:r>
              <a:rPr sz="4200" b="1" spc="-975" baseline="-4960" dirty="0">
                <a:solidFill>
                  <a:srgbClr val="000066"/>
                </a:solidFill>
                <a:latin typeface="Arial"/>
                <a:cs typeface="Arial"/>
              </a:rPr>
              <a:t>a </a:t>
            </a:r>
            <a:r>
              <a:rPr sz="4200" b="1" spc="-967" baseline="-49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220" dirty="0">
                <a:solidFill>
                  <a:srgbClr val="403052"/>
                </a:solidFill>
                <a:latin typeface="Calibri"/>
                <a:cs typeface="Calibri"/>
              </a:rPr>
              <a:t>compet</a:t>
            </a:r>
            <a:r>
              <a:rPr sz="4200" b="1" spc="-330" baseline="3968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3200" b="1" spc="-220" dirty="0">
                <a:solidFill>
                  <a:srgbClr val="403052"/>
                </a:solidFill>
                <a:latin typeface="Calibri"/>
                <a:cs typeface="Calibri"/>
              </a:rPr>
              <a:t>e</a:t>
            </a:r>
            <a:r>
              <a:rPr sz="4200" b="1" spc="-330" baseline="3968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3200" b="1" spc="-220" dirty="0">
                <a:solidFill>
                  <a:srgbClr val="403052"/>
                </a:solidFill>
                <a:latin typeface="Calibri"/>
                <a:cs typeface="Calibri"/>
              </a:rPr>
              <a:t>nza </a:t>
            </a:r>
            <a:r>
              <a:rPr sz="3200" b="1" spc="-21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apprendimento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723187" y="1192212"/>
            <a:ext cx="3926840" cy="4335780"/>
            <a:chOff x="7723187" y="1192212"/>
            <a:chExt cx="3926840" cy="4335780"/>
          </a:xfrm>
        </p:grpSpPr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8307" y="1266443"/>
              <a:ext cx="3851148" cy="426110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0624" y="1383792"/>
              <a:ext cx="3456431" cy="231952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727950" y="1196975"/>
              <a:ext cx="3839845" cy="4248150"/>
            </a:xfrm>
            <a:custGeom>
              <a:avLst/>
              <a:gdLst/>
              <a:ahLst/>
              <a:cxnLst/>
              <a:rect l="l" t="t" r="r" b="b"/>
              <a:pathLst>
                <a:path w="3839845" h="4248150">
                  <a:moveTo>
                    <a:pt x="3199638" y="0"/>
                  </a:moveTo>
                  <a:lnTo>
                    <a:pt x="639952" y="0"/>
                  </a:lnTo>
                  <a:lnTo>
                    <a:pt x="592191" y="1755"/>
                  </a:lnTo>
                  <a:lnTo>
                    <a:pt x="545384" y="6938"/>
                  </a:lnTo>
                  <a:lnTo>
                    <a:pt x="499653" y="15426"/>
                  </a:lnTo>
                  <a:lnTo>
                    <a:pt x="455124" y="27094"/>
                  </a:lnTo>
                  <a:lnTo>
                    <a:pt x="411919" y="41819"/>
                  </a:lnTo>
                  <a:lnTo>
                    <a:pt x="370162" y="59478"/>
                  </a:lnTo>
                  <a:lnTo>
                    <a:pt x="329978" y="79945"/>
                  </a:lnTo>
                  <a:lnTo>
                    <a:pt x="291489" y="103099"/>
                  </a:lnTo>
                  <a:lnTo>
                    <a:pt x="254820" y="128814"/>
                  </a:lnTo>
                  <a:lnTo>
                    <a:pt x="220094" y="156968"/>
                  </a:lnTo>
                  <a:lnTo>
                    <a:pt x="187436" y="187436"/>
                  </a:lnTo>
                  <a:lnTo>
                    <a:pt x="156968" y="220094"/>
                  </a:lnTo>
                  <a:lnTo>
                    <a:pt x="128814" y="254820"/>
                  </a:lnTo>
                  <a:lnTo>
                    <a:pt x="103099" y="291489"/>
                  </a:lnTo>
                  <a:lnTo>
                    <a:pt x="79945" y="329978"/>
                  </a:lnTo>
                  <a:lnTo>
                    <a:pt x="59478" y="370162"/>
                  </a:lnTo>
                  <a:lnTo>
                    <a:pt x="41819" y="411919"/>
                  </a:lnTo>
                  <a:lnTo>
                    <a:pt x="27094" y="455124"/>
                  </a:lnTo>
                  <a:lnTo>
                    <a:pt x="15426" y="499653"/>
                  </a:lnTo>
                  <a:lnTo>
                    <a:pt x="6938" y="545384"/>
                  </a:lnTo>
                  <a:lnTo>
                    <a:pt x="1755" y="592191"/>
                  </a:lnTo>
                  <a:lnTo>
                    <a:pt x="0" y="639952"/>
                  </a:lnTo>
                  <a:lnTo>
                    <a:pt x="0" y="3608197"/>
                  </a:lnTo>
                  <a:lnTo>
                    <a:pt x="1755" y="3655958"/>
                  </a:lnTo>
                  <a:lnTo>
                    <a:pt x="6938" y="3702765"/>
                  </a:lnTo>
                  <a:lnTo>
                    <a:pt x="15426" y="3748496"/>
                  </a:lnTo>
                  <a:lnTo>
                    <a:pt x="27094" y="3793025"/>
                  </a:lnTo>
                  <a:lnTo>
                    <a:pt x="41819" y="3836230"/>
                  </a:lnTo>
                  <a:lnTo>
                    <a:pt x="59478" y="3877987"/>
                  </a:lnTo>
                  <a:lnTo>
                    <a:pt x="79945" y="3918171"/>
                  </a:lnTo>
                  <a:lnTo>
                    <a:pt x="103099" y="3956660"/>
                  </a:lnTo>
                  <a:lnTo>
                    <a:pt x="128814" y="3993329"/>
                  </a:lnTo>
                  <a:lnTo>
                    <a:pt x="156968" y="4028055"/>
                  </a:lnTo>
                  <a:lnTo>
                    <a:pt x="187436" y="4060713"/>
                  </a:lnTo>
                  <a:lnTo>
                    <a:pt x="220094" y="4091181"/>
                  </a:lnTo>
                  <a:lnTo>
                    <a:pt x="254820" y="4119335"/>
                  </a:lnTo>
                  <a:lnTo>
                    <a:pt x="291489" y="4145050"/>
                  </a:lnTo>
                  <a:lnTo>
                    <a:pt x="329978" y="4168204"/>
                  </a:lnTo>
                  <a:lnTo>
                    <a:pt x="370162" y="4188671"/>
                  </a:lnTo>
                  <a:lnTo>
                    <a:pt x="411919" y="4206330"/>
                  </a:lnTo>
                  <a:lnTo>
                    <a:pt x="455124" y="4221055"/>
                  </a:lnTo>
                  <a:lnTo>
                    <a:pt x="499653" y="4232723"/>
                  </a:lnTo>
                  <a:lnTo>
                    <a:pt x="545384" y="4241211"/>
                  </a:lnTo>
                  <a:lnTo>
                    <a:pt x="592191" y="4246394"/>
                  </a:lnTo>
                  <a:lnTo>
                    <a:pt x="639952" y="4248150"/>
                  </a:lnTo>
                  <a:lnTo>
                    <a:pt x="3199638" y="4248150"/>
                  </a:lnTo>
                  <a:lnTo>
                    <a:pt x="3247399" y="4246394"/>
                  </a:lnTo>
                  <a:lnTo>
                    <a:pt x="3294206" y="4241211"/>
                  </a:lnTo>
                  <a:lnTo>
                    <a:pt x="3339937" y="4232723"/>
                  </a:lnTo>
                  <a:lnTo>
                    <a:pt x="3384466" y="4221055"/>
                  </a:lnTo>
                  <a:lnTo>
                    <a:pt x="3427671" y="4206330"/>
                  </a:lnTo>
                  <a:lnTo>
                    <a:pt x="3469428" y="4188671"/>
                  </a:lnTo>
                  <a:lnTo>
                    <a:pt x="3509612" y="4168204"/>
                  </a:lnTo>
                  <a:lnTo>
                    <a:pt x="3548101" y="4145050"/>
                  </a:lnTo>
                  <a:lnTo>
                    <a:pt x="3584770" y="4119335"/>
                  </a:lnTo>
                  <a:lnTo>
                    <a:pt x="3619496" y="4091181"/>
                  </a:lnTo>
                  <a:lnTo>
                    <a:pt x="3652154" y="4060713"/>
                  </a:lnTo>
                  <a:lnTo>
                    <a:pt x="3682622" y="4028055"/>
                  </a:lnTo>
                  <a:lnTo>
                    <a:pt x="3710776" y="3993329"/>
                  </a:lnTo>
                  <a:lnTo>
                    <a:pt x="3736491" y="3956660"/>
                  </a:lnTo>
                  <a:lnTo>
                    <a:pt x="3759645" y="3918171"/>
                  </a:lnTo>
                  <a:lnTo>
                    <a:pt x="3780112" y="3877987"/>
                  </a:lnTo>
                  <a:lnTo>
                    <a:pt x="3797771" y="3836230"/>
                  </a:lnTo>
                  <a:lnTo>
                    <a:pt x="3812496" y="3793025"/>
                  </a:lnTo>
                  <a:lnTo>
                    <a:pt x="3824164" y="3748496"/>
                  </a:lnTo>
                  <a:lnTo>
                    <a:pt x="3832652" y="3702765"/>
                  </a:lnTo>
                  <a:lnTo>
                    <a:pt x="3837835" y="3655958"/>
                  </a:lnTo>
                  <a:lnTo>
                    <a:pt x="3839591" y="3608197"/>
                  </a:lnTo>
                  <a:lnTo>
                    <a:pt x="3839591" y="639952"/>
                  </a:lnTo>
                  <a:lnTo>
                    <a:pt x="3837835" y="592191"/>
                  </a:lnTo>
                  <a:lnTo>
                    <a:pt x="3832652" y="545384"/>
                  </a:lnTo>
                  <a:lnTo>
                    <a:pt x="3824164" y="499653"/>
                  </a:lnTo>
                  <a:lnTo>
                    <a:pt x="3812496" y="455124"/>
                  </a:lnTo>
                  <a:lnTo>
                    <a:pt x="3797771" y="411919"/>
                  </a:lnTo>
                  <a:lnTo>
                    <a:pt x="3780112" y="370162"/>
                  </a:lnTo>
                  <a:lnTo>
                    <a:pt x="3759645" y="329978"/>
                  </a:lnTo>
                  <a:lnTo>
                    <a:pt x="3736491" y="291489"/>
                  </a:lnTo>
                  <a:lnTo>
                    <a:pt x="3710776" y="254820"/>
                  </a:lnTo>
                  <a:lnTo>
                    <a:pt x="3682622" y="220094"/>
                  </a:lnTo>
                  <a:lnTo>
                    <a:pt x="3652154" y="187436"/>
                  </a:lnTo>
                  <a:lnTo>
                    <a:pt x="3619496" y="156968"/>
                  </a:lnTo>
                  <a:lnTo>
                    <a:pt x="3584770" y="128814"/>
                  </a:lnTo>
                  <a:lnTo>
                    <a:pt x="3548101" y="103099"/>
                  </a:lnTo>
                  <a:lnTo>
                    <a:pt x="3509612" y="79945"/>
                  </a:lnTo>
                  <a:lnTo>
                    <a:pt x="3469428" y="59478"/>
                  </a:lnTo>
                  <a:lnTo>
                    <a:pt x="3427671" y="41819"/>
                  </a:lnTo>
                  <a:lnTo>
                    <a:pt x="3384466" y="27094"/>
                  </a:lnTo>
                  <a:lnTo>
                    <a:pt x="3339937" y="15426"/>
                  </a:lnTo>
                  <a:lnTo>
                    <a:pt x="3294206" y="6938"/>
                  </a:lnTo>
                  <a:lnTo>
                    <a:pt x="3247399" y="1755"/>
                  </a:lnTo>
                  <a:lnTo>
                    <a:pt x="319963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7727950" y="1196975"/>
              <a:ext cx="3839845" cy="4248150"/>
            </a:xfrm>
            <a:custGeom>
              <a:avLst/>
              <a:gdLst/>
              <a:ahLst/>
              <a:cxnLst/>
              <a:rect l="l" t="t" r="r" b="b"/>
              <a:pathLst>
                <a:path w="3839845" h="4248150">
                  <a:moveTo>
                    <a:pt x="0" y="639952"/>
                  </a:moveTo>
                  <a:lnTo>
                    <a:pt x="1755" y="592191"/>
                  </a:lnTo>
                  <a:lnTo>
                    <a:pt x="6938" y="545384"/>
                  </a:lnTo>
                  <a:lnTo>
                    <a:pt x="15426" y="499653"/>
                  </a:lnTo>
                  <a:lnTo>
                    <a:pt x="27094" y="455124"/>
                  </a:lnTo>
                  <a:lnTo>
                    <a:pt x="41819" y="411919"/>
                  </a:lnTo>
                  <a:lnTo>
                    <a:pt x="59478" y="370162"/>
                  </a:lnTo>
                  <a:lnTo>
                    <a:pt x="79945" y="329978"/>
                  </a:lnTo>
                  <a:lnTo>
                    <a:pt x="103099" y="291489"/>
                  </a:lnTo>
                  <a:lnTo>
                    <a:pt x="128814" y="254820"/>
                  </a:lnTo>
                  <a:lnTo>
                    <a:pt x="156968" y="220094"/>
                  </a:lnTo>
                  <a:lnTo>
                    <a:pt x="187436" y="187436"/>
                  </a:lnTo>
                  <a:lnTo>
                    <a:pt x="220094" y="156968"/>
                  </a:lnTo>
                  <a:lnTo>
                    <a:pt x="254820" y="128814"/>
                  </a:lnTo>
                  <a:lnTo>
                    <a:pt x="291489" y="103099"/>
                  </a:lnTo>
                  <a:lnTo>
                    <a:pt x="329978" y="79945"/>
                  </a:lnTo>
                  <a:lnTo>
                    <a:pt x="370162" y="59478"/>
                  </a:lnTo>
                  <a:lnTo>
                    <a:pt x="411919" y="41819"/>
                  </a:lnTo>
                  <a:lnTo>
                    <a:pt x="455124" y="27094"/>
                  </a:lnTo>
                  <a:lnTo>
                    <a:pt x="499653" y="15426"/>
                  </a:lnTo>
                  <a:lnTo>
                    <a:pt x="545384" y="6938"/>
                  </a:lnTo>
                  <a:lnTo>
                    <a:pt x="592191" y="1755"/>
                  </a:lnTo>
                  <a:lnTo>
                    <a:pt x="639952" y="0"/>
                  </a:lnTo>
                  <a:lnTo>
                    <a:pt x="3199638" y="0"/>
                  </a:lnTo>
                  <a:lnTo>
                    <a:pt x="3247399" y="1755"/>
                  </a:lnTo>
                  <a:lnTo>
                    <a:pt x="3294206" y="6938"/>
                  </a:lnTo>
                  <a:lnTo>
                    <a:pt x="3339937" y="15426"/>
                  </a:lnTo>
                  <a:lnTo>
                    <a:pt x="3384466" y="27094"/>
                  </a:lnTo>
                  <a:lnTo>
                    <a:pt x="3427671" y="41819"/>
                  </a:lnTo>
                  <a:lnTo>
                    <a:pt x="3469428" y="59478"/>
                  </a:lnTo>
                  <a:lnTo>
                    <a:pt x="3509612" y="79945"/>
                  </a:lnTo>
                  <a:lnTo>
                    <a:pt x="3548101" y="103099"/>
                  </a:lnTo>
                  <a:lnTo>
                    <a:pt x="3584770" y="128814"/>
                  </a:lnTo>
                  <a:lnTo>
                    <a:pt x="3619496" y="156968"/>
                  </a:lnTo>
                  <a:lnTo>
                    <a:pt x="3652154" y="187436"/>
                  </a:lnTo>
                  <a:lnTo>
                    <a:pt x="3682622" y="220094"/>
                  </a:lnTo>
                  <a:lnTo>
                    <a:pt x="3710776" y="254820"/>
                  </a:lnTo>
                  <a:lnTo>
                    <a:pt x="3736491" y="291489"/>
                  </a:lnTo>
                  <a:lnTo>
                    <a:pt x="3759645" y="329978"/>
                  </a:lnTo>
                  <a:lnTo>
                    <a:pt x="3780112" y="370162"/>
                  </a:lnTo>
                  <a:lnTo>
                    <a:pt x="3797771" y="411919"/>
                  </a:lnTo>
                  <a:lnTo>
                    <a:pt x="3812496" y="455124"/>
                  </a:lnTo>
                  <a:lnTo>
                    <a:pt x="3824164" y="499653"/>
                  </a:lnTo>
                  <a:lnTo>
                    <a:pt x="3832652" y="545384"/>
                  </a:lnTo>
                  <a:lnTo>
                    <a:pt x="3837835" y="592191"/>
                  </a:lnTo>
                  <a:lnTo>
                    <a:pt x="3839591" y="639952"/>
                  </a:lnTo>
                  <a:lnTo>
                    <a:pt x="3839591" y="3608197"/>
                  </a:lnTo>
                  <a:lnTo>
                    <a:pt x="3837835" y="3655958"/>
                  </a:lnTo>
                  <a:lnTo>
                    <a:pt x="3832652" y="3702765"/>
                  </a:lnTo>
                  <a:lnTo>
                    <a:pt x="3824164" y="3748496"/>
                  </a:lnTo>
                  <a:lnTo>
                    <a:pt x="3812496" y="3793025"/>
                  </a:lnTo>
                  <a:lnTo>
                    <a:pt x="3797771" y="3836230"/>
                  </a:lnTo>
                  <a:lnTo>
                    <a:pt x="3780112" y="3877987"/>
                  </a:lnTo>
                  <a:lnTo>
                    <a:pt x="3759645" y="3918171"/>
                  </a:lnTo>
                  <a:lnTo>
                    <a:pt x="3736491" y="3956660"/>
                  </a:lnTo>
                  <a:lnTo>
                    <a:pt x="3710776" y="3993329"/>
                  </a:lnTo>
                  <a:lnTo>
                    <a:pt x="3682622" y="4028055"/>
                  </a:lnTo>
                  <a:lnTo>
                    <a:pt x="3652154" y="4060713"/>
                  </a:lnTo>
                  <a:lnTo>
                    <a:pt x="3619496" y="4091181"/>
                  </a:lnTo>
                  <a:lnTo>
                    <a:pt x="3584770" y="4119335"/>
                  </a:lnTo>
                  <a:lnTo>
                    <a:pt x="3548101" y="4145050"/>
                  </a:lnTo>
                  <a:lnTo>
                    <a:pt x="3509612" y="4168204"/>
                  </a:lnTo>
                  <a:lnTo>
                    <a:pt x="3469428" y="4188671"/>
                  </a:lnTo>
                  <a:lnTo>
                    <a:pt x="3427671" y="4206330"/>
                  </a:lnTo>
                  <a:lnTo>
                    <a:pt x="3384466" y="4221055"/>
                  </a:lnTo>
                  <a:lnTo>
                    <a:pt x="3339937" y="4232723"/>
                  </a:lnTo>
                  <a:lnTo>
                    <a:pt x="3294206" y="4241211"/>
                  </a:lnTo>
                  <a:lnTo>
                    <a:pt x="3247399" y="4246394"/>
                  </a:lnTo>
                  <a:lnTo>
                    <a:pt x="3199638" y="4248150"/>
                  </a:lnTo>
                  <a:lnTo>
                    <a:pt x="639952" y="4248150"/>
                  </a:lnTo>
                  <a:lnTo>
                    <a:pt x="592191" y="4246394"/>
                  </a:lnTo>
                  <a:lnTo>
                    <a:pt x="545384" y="4241211"/>
                  </a:lnTo>
                  <a:lnTo>
                    <a:pt x="499653" y="4232723"/>
                  </a:lnTo>
                  <a:lnTo>
                    <a:pt x="455124" y="4221055"/>
                  </a:lnTo>
                  <a:lnTo>
                    <a:pt x="411919" y="4206330"/>
                  </a:lnTo>
                  <a:lnTo>
                    <a:pt x="370162" y="4188671"/>
                  </a:lnTo>
                  <a:lnTo>
                    <a:pt x="329978" y="4168204"/>
                  </a:lnTo>
                  <a:lnTo>
                    <a:pt x="291489" y="4145050"/>
                  </a:lnTo>
                  <a:lnTo>
                    <a:pt x="254820" y="4119335"/>
                  </a:lnTo>
                  <a:lnTo>
                    <a:pt x="220094" y="4091181"/>
                  </a:lnTo>
                  <a:lnTo>
                    <a:pt x="187436" y="4060713"/>
                  </a:lnTo>
                  <a:lnTo>
                    <a:pt x="156968" y="4028055"/>
                  </a:lnTo>
                  <a:lnTo>
                    <a:pt x="128814" y="3993329"/>
                  </a:lnTo>
                  <a:lnTo>
                    <a:pt x="103099" y="3956660"/>
                  </a:lnTo>
                  <a:lnTo>
                    <a:pt x="79945" y="3918171"/>
                  </a:lnTo>
                  <a:lnTo>
                    <a:pt x="59478" y="3877987"/>
                  </a:lnTo>
                  <a:lnTo>
                    <a:pt x="41819" y="3836230"/>
                  </a:lnTo>
                  <a:lnTo>
                    <a:pt x="27094" y="3793025"/>
                  </a:lnTo>
                  <a:lnTo>
                    <a:pt x="15426" y="3748496"/>
                  </a:lnTo>
                  <a:lnTo>
                    <a:pt x="6938" y="3702765"/>
                  </a:lnTo>
                  <a:lnTo>
                    <a:pt x="1755" y="3655958"/>
                  </a:lnTo>
                  <a:lnTo>
                    <a:pt x="0" y="3608197"/>
                  </a:lnTo>
                  <a:lnTo>
                    <a:pt x="0" y="63995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009635" y="2367533"/>
            <a:ext cx="3028950" cy="1391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200" b="1" spc="-937" baseline="-4960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3200" b="1" spc="-625" dirty="0">
                <a:solidFill>
                  <a:srgbClr val="403052"/>
                </a:solidFill>
                <a:latin typeface="Calibri"/>
                <a:cs typeface="Calibri"/>
              </a:rPr>
              <a:t>V</a:t>
            </a:r>
            <a:r>
              <a:rPr sz="4200" b="1" spc="-937" baseline="-496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3200" b="1" spc="-625" dirty="0">
                <a:solidFill>
                  <a:srgbClr val="403052"/>
                </a:solidFill>
                <a:latin typeface="Calibri"/>
                <a:cs typeface="Calibri"/>
              </a:rPr>
              <a:t>a</a:t>
            </a:r>
            <a:r>
              <a:rPr sz="4200" b="1" spc="-937" baseline="-4960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3200" b="1" spc="-625" dirty="0">
                <a:solidFill>
                  <a:srgbClr val="403052"/>
                </a:solidFill>
                <a:latin typeface="Calibri"/>
                <a:cs typeface="Calibri"/>
              </a:rPr>
              <a:t>lu</a:t>
            </a:r>
            <a:r>
              <a:rPr sz="4200" b="1" spc="-937" baseline="-496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3200" b="1" spc="-625" dirty="0">
                <a:solidFill>
                  <a:srgbClr val="403052"/>
                </a:solidFill>
                <a:latin typeface="Calibri"/>
                <a:cs typeface="Calibri"/>
              </a:rPr>
              <a:t>t</a:t>
            </a:r>
            <a:r>
              <a:rPr sz="4200" b="1" spc="-937" baseline="-496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3200" b="1" spc="-625" dirty="0">
                <a:solidFill>
                  <a:srgbClr val="403052"/>
                </a:solidFill>
                <a:latin typeface="Calibri"/>
                <a:cs typeface="Calibri"/>
              </a:rPr>
              <a:t>o</a:t>
            </a:r>
            <a:r>
              <a:rPr sz="4200" b="1" spc="-937" baseline="-4960" dirty="0">
                <a:solidFill>
                  <a:srgbClr val="000066"/>
                </a:solidFill>
                <a:latin typeface="Arial"/>
                <a:cs typeface="Arial"/>
              </a:rPr>
              <a:t>to</a:t>
            </a:r>
            <a:r>
              <a:rPr sz="3200" b="1" spc="-625" dirty="0">
                <a:solidFill>
                  <a:srgbClr val="403052"/>
                </a:solidFill>
                <a:latin typeface="Calibri"/>
                <a:cs typeface="Calibri"/>
              </a:rPr>
              <a:t>o</a:t>
            </a:r>
            <a:r>
              <a:rPr sz="4200" b="1" spc="-937" baseline="-496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3200" b="1" spc="-625" dirty="0">
                <a:solidFill>
                  <a:srgbClr val="403052"/>
                </a:solidFill>
                <a:latin typeface="Calibri"/>
                <a:cs typeface="Calibri"/>
              </a:rPr>
              <a:t>c</a:t>
            </a:r>
            <a:r>
              <a:rPr sz="4200" b="1" spc="-937" baseline="-496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3200" b="1" spc="-625" dirty="0">
                <a:solidFill>
                  <a:srgbClr val="403052"/>
                </a:solidFill>
                <a:latin typeface="Calibri"/>
                <a:cs typeface="Calibri"/>
              </a:rPr>
              <a:t>e</a:t>
            </a:r>
            <a:r>
              <a:rPr sz="4200" b="1" spc="-937" baseline="-4960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3200" b="1" spc="-625" dirty="0">
                <a:solidFill>
                  <a:srgbClr val="403052"/>
                </a:solidFill>
                <a:latin typeface="Calibri"/>
                <a:cs typeface="Calibri"/>
              </a:rPr>
              <a:t>r</a:t>
            </a:r>
            <a:r>
              <a:rPr sz="4200" b="1" spc="-937" baseline="-496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3200" b="1" spc="-625" dirty="0">
                <a:solidFill>
                  <a:srgbClr val="403052"/>
                </a:solidFill>
                <a:latin typeface="Calibri"/>
                <a:cs typeface="Calibri"/>
              </a:rPr>
              <a:t>t</a:t>
            </a:r>
            <a:r>
              <a:rPr sz="4200" b="1" spc="-937" baseline="-496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3200" b="1" spc="-625" dirty="0">
                <a:solidFill>
                  <a:srgbClr val="403052"/>
                </a:solidFill>
                <a:latin typeface="Calibri"/>
                <a:cs typeface="Calibri"/>
              </a:rPr>
              <a:t>if</a:t>
            </a:r>
            <a:r>
              <a:rPr sz="4200" b="1" spc="-937" baseline="-496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3200" b="1" spc="-625" dirty="0">
                <a:solidFill>
                  <a:srgbClr val="403052"/>
                </a:solidFill>
                <a:latin typeface="Calibri"/>
                <a:cs typeface="Calibri"/>
              </a:rPr>
              <a:t>i</a:t>
            </a:r>
            <a:r>
              <a:rPr sz="4200" b="1" spc="-937" baseline="-496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3200" b="1" spc="-625" dirty="0">
                <a:solidFill>
                  <a:srgbClr val="403052"/>
                </a:solidFill>
                <a:latin typeface="Calibri"/>
                <a:cs typeface="Calibri"/>
              </a:rPr>
              <a:t>c</a:t>
            </a:r>
            <a:r>
              <a:rPr sz="4200" b="1" spc="-937" baseline="-4960" dirty="0">
                <a:solidFill>
                  <a:srgbClr val="000066"/>
                </a:solidFill>
                <a:latin typeface="Arial"/>
                <a:cs typeface="Arial"/>
              </a:rPr>
              <a:t>à</a:t>
            </a:r>
            <a:r>
              <a:rPr sz="3200" b="1" spc="-625" dirty="0">
                <a:solidFill>
                  <a:srgbClr val="403052"/>
                </a:solidFill>
                <a:latin typeface="Calibri"/>
                <a:cs typeface="Calibri"/>
              </a:rPr>
              <a:t>o</a:t>
            </a:r>
            <a:r>
              <a:rPr sz="4200" b="1" spc="-937" baseline="-4960" dirty="0">
                <a:solidFill>
                  <a:srgbClr val="000066"/>
                </a:solidFill>
                <a:latin typeface="Arial"/>
                <a:cs typeface="Arial"/>
              </a:rPr>
              <a:t>/</a:t>
            </a:r>
            <a:endParaRPr sz="4200" baseline="-4960" dirty="0">
              <a:latin typeface="Arial"/>
              <a:cs typeface="Arial"/>
            </a:endParaRPr>
          </a:p>
          <a:p>
            <a:pPr marL="414020">
              <a:lnSpc>
                <a:spcPts val="3695"/>
              </a:lnSpc>
            </a:pPr>
            <a:r>
              <a:rPr sz="3200" b="1" spc="-675" dirty="0">
                <a:solidFill>
                  <a:srgbClr val="403052"/>
                </a:solidFill>
                <a:latin typeface="Calibri"/>
                <a:cs typeface="Calibri"/>
              </a:rPr>
              <a:t>la</a:t>
            </a:r>
            <a:r>
              <a:rPr sz="4200" b="1" spc="-1012" baseline="3968" dirty="0">
                <a:solidFill>
                  <a:srgbClr val="000066"/>
                </a:solidFill>
                <a:latin typeface="Arial"/>
                <a:cs typeface="Arial"/>
              </a:rPr>
              <a:t>co</a:t>
            </a:r>
            <a:r>
              <a:rPr sz="3200" b="1" spc="-675" dirty="0">
                <a:solidFill>
                  <a:srgbClr val="403052"/>
                </a:solidFill>
                <a:latin typeface="Calibri"/>
                <a:cs typeface="Calibri"/>
              </a:rPr>
              <a:t>c</a:t>
            </a:r>
            <a:r>
              <a:rPr sz="4200" b="1" spc="-1012" baseline="3968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3200" b="1" spc="-675" dirty="0">
                <a:solidFill>
                  <a:srgbClr val="403052"/>
                </a:solidFill>
                <a:latin typeface="Calibri"/>
                <a:cs typeface="Calibri"/>
              </a:rPr>
              <a:t>om</a:t>
            </a:r>
            <a:r>
              <a:rPr sz="4200" b="1" spc="-1012" baseline="3968" dirty="0">
                <a:solidFill>
                  <a:srgbClr val="000066"/>
                </a:solidFill>
                <a:latin typeface="Arial"/>
                <a:cs typeface="Arial"/>
              </a:rPr>
              <a:t>pl</a:t>
            </a:r>
            <a:r>
              <a:rPr sz="3200" b="1" spc="-675" dirty="0">
                <a:solidFill>
                  <a:srgbClr val="403052"/>
                </a:solidFill>
                <a:latin typeface="Calibri"/>
                <a:cs typeface="Calibri"/>
              </a:rPr>
              <a:t>p</a:t>
            </a:r>
            <a:r>
              <a:rPr sz="4200" b="1" spc="-1012" baseline="3968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3200" b="1" spc="-675" dirty="0">
                <a:solidFill>
                  <a:srgbClr val="403052"/>
                </a:solidFill>
                <a:latin typeface="Calibri"/>
                <a:cs typeface="Calibri"/>
              </a:rPr>
              <a:t>e</a:t>
            </a:r>
            <a:r>
              <a:rPr sz="4200" b="1" spc="-1012" baseline="3968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3200" b="1" spc="-675" dirty="0">
                <a:solidFill>
                  <a:srgbClr val="403052"/>
                </a:solidFill>
                <a:latin typeface="Calibri"/>
                <a:cs typeface="Calibri"/>
              </a:rPr>
              <a:t>t</a:t>
            </a:r>
            <a:r>
              <a:rPr sz="4200" b="1" spc="-1012" baseline="3968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3200" b="1" spc="-675" dirty="0">
                <a:solidFill>
                  <a:srgbClr val="403052"/>
                </a:solidFill>
                <a:latin typeface="Calibri"/>
                <a:cs typeface="Calibri"/>
              </a:rPr>
              <a:t>e</a:t>
            </a:r>
            <a:r>
              <a:rPr sz="4200" b="1" spc="-1012" baseline="3968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3200" b="1" spc="-675" dirty="0">
                <a:solidFill>
                  <a:srgbClr val="403052"/>
                </a:solidFill>
                <a:latin typeface="Calibri"/>
                <a:cs typeface="Calibri"/>
              </a:rPr>
              <a:t>n</a:t>
            </a:r>
            <a:r>
              <a:rPr sz="4200" b="1" spc="-1012" baseline="3968" dirty="0">
                <a:solidFill>
                  <a:srgbClr val="000066"/>
                </a:solidFill>
                <a:latin typeface="Arial"/>
                <a:cs typeface="Arial"/>
              </a:rPr>
              <a:t>/</a:t>
            </a:r>
            <a:r>
              <a:rPr sz="3200" b="1" spc="-675" dirty="0">
                <a:solidFill>
                  <a:srgbClr val="403052"/>
                </a:solidFill>
                <a:latin typeface="Calibri"/>
                <a:cs typeface="Calibri"/>
              </a:rPr>
              <a:t>za</a:t>
            </a:r>
            <a:endParaRPr sz="3200" dirty="0">
              <a:latin typeface="Calibri"/>
              <a:cs typeface="Calibri"/>
            </a:endParaRPr>
          </a:p>
          <a:p>
            <a:pPr marL="3810" algn="ctr">
              <a:lnSpc>
                <a:spcPts val="3215"/>
              </a:lnSpc>
            </a:pP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esperto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2300" y="1519808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398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3892" y="687781"/>
            <a:ext cx="6283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60" dirty="0">
                <a:latin typeface="Calibri"/>
                <a:cs typeface="Calibri"/>
              </a:rPr>
              <a:t>FASI</a:t>
            </a:r>
            <a:r>
              <a:rPr sz="4000" b="0" spc="-10" dirty="0">
                <a:latin typeface="Calibri"/>
                <a:cs typeface="Calibri"/>
              </a:rPr>
              <a:t> </a:t>
            </a:r>
            <a:r>
              <a:rPr sz="4000" b="0" spc="-15" dirty="0">
                <a:latin typeface="Calibri"/>
                <a:cs typeface="Calibri"/>
              </a:rPr>
              <a:t>EAS</a:t>
            </a:r>
            <a:r>
              <a:rPr sz="4000" b="0" spc="-30" dirty="0">
                <a:latin typeface="Calibri"/>
                <a:cs typeface="Calibri"/>
              </a:rPr>
              <a:t> </a:t>
            </a:r>
            <a:r>
              <a:rPr sz="4000" b="0" spc="-5" dirty="0">
                <a:latin typeface="Calibri"/>
                <a:cs typeface="Calibri"/>
              </a:rPr>
              <a:t>–</a:t>
            </a:r>
            <a:r>
              <a:rPr sz="4000" b="0" spc="-10" dirty="0">
                <a:latin typeface="Calibri"/>
                <a:cs typeface="Calibri"/>
              </a:rPr>
              <a:t> </a:t>
            </a:r>
            <a:r>
              <a:rPr sz="4000" b="0" spc="-5" dirty="0">
                <a:latin typeface="Calibri"/>
                <a:cs typeface="Calibri"/>
              </a:rPr>
              <a:t>AZIONI</a:t>
            </a:r>
            <a:r>
              <a:rPr sz="4000" b="0" spc="5" dirty="0">
                <a:latin typeface="Calibri"/>
                <a:cs typeface="Calibri"/>
              </a:rPr>
              <a:t> </a:t>
            </a:r>
            <a:r>
              <a:rPr sz="4000" b="0" spc="-40" dirty="0">
                <a:latin typeface="Calibri"/>
                <a:cs typeface="Calibri"/>
              </a:rPr>
              <a:t>DIDATTICHE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460" y="1639315"/>
            <a:ext cx="99142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20" dirty="0">
                <a:solidFill>
                  <a:srgbClr val="252525"/>
                </a:solidFill>
                <a:latin typeface="Calibri"/>
                <a:cs typeface="Calibri"/>
              </a:rPr>
              <a:t>MACROPROGETTAZIONE</a:t>
            </a:r>
            <a:r>
              <a:rPr sz="2400" b="1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è la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cornice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del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progetto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dove</a:t>
            </a:r>
            <a:r>
              <a:rPr sz="24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andiamo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ad 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individuare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le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competenze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europee,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traguardi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per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lo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sviluppo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delle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competenze,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 gli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obiettivi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. È il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lavoro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di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analisi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sul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campo,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che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mira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stabilire </a:t>
            </a:r>
            <a:r>
              <a:rPr sz="2400" spc="-5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confini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praticabili</a:t>
            </a:r>
            <a:r>
              <a:rPr sz="24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del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progetto.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64190" y="6479235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27</a:t>
            </a:r>
            <a:endParaRPr sz="1000" dirty="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99489" y="3615309"/>
          <a:ext cx="9890760" cy="18813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9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022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20" dirty="0">
                          <a:latin typeface="Calibri"/>
                          <a:cs typeface="Calibri"/>
                        </a:rPr>
                        <a:t>TITOLO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EAS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21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35" dirty="0">
                          <a:latin typeface="Calibri"/>
                          <a:cs typeface="Calibri"/>
                        </a:rPr>
                        <a:t>DESTINATARI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22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DISCIPLINA/E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04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COMPETENZE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EUROPEA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RIFERIMENTO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03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TRAGUARDI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PER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LO</a:t>
                      </a:r>
                      <a:r>
                        <a:rPr sz="1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SVILUPPO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DELLA</a:t>
                      </a:r>
                      <a:r>
                        <a:rPr sz="1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COMPETENZA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04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…</a:t>
                      </a: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4394" y="6013500"/>
            <a:ext cx="10966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Alessandro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Sacchella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4190" y="6013500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28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30092" y="596595"/>
            <a:ext cx="6283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60" dirty="0">
                <a:latin typeface="Calibri"/>
                <a:cs typeface="Calibri"/>
              </a:rPr>
              <a:t>FASI</a:t>
            </a:r>
            <a:r>
              <a:rPr sz="4000" b="0" spc="-10" dirty="0">
                <a:latin typeface="Calibri"/>
                <a:cs typeface="Calibri"/>
              </a:rPr>
              <a:t> </a:t>
            </a:r>
            <a:r>
              <a:rPr sz="4000" b="0" spc="-15" dirty="0">
                <a:latin typeface="Calibri"/>
                <a:cs typeface="Calibri"/>
              </a:rPr>
              <a:t>EAS</a:t>
            </a:r>
            <a:r>
              <a:rPr sz="4000" b="0" spc="-30" dirty="0">
                <a:latin typeface="Calibri"/>
                <a:cs typeface="Calibri"/>
              </a:rPr>
              <a:t> </a:t>
            </a:r>
            <a:r>
              <a:rPr sz="4000" b="0" spc="-5" dirty="0">
                <a:latin typeface="Calibri"/>
                <a:cs typeface="Calibri"/>
              </a:rPr>
              <a:t>–</a:t>
            </a:r>
            <a:r>
              <a:rPr sz="4000" b="0" spc="-10" dirty="0">
                <a:latin typeface="Calibri"/>
                <a:cs typeface="Calibri"/>
              </a:rPr>
              <a:t> </a:t>
            </a:r>
            <a:r>
              <a:rPr sz="4000" b="0" spc="-5" dirty="0">
                <a:latin typeface="Calibri"/>
                <a:cs typeface="Calibri"/>
              </a:rPr>
              <a:t>AZIONI</a:t>
            </a:r>
            <a:r>
              <a:rPr sz="4000" b="0" spc="5" dirty="0">
                <a:latin typeface="Calibri"/>
                <a:cs typeface="Calibri"/>
              </a:rPr>
              <a:t> </a:t>
            </a:r>
            <a:r>
              <a:rPr sz="4000" b="0" spc="-40" dirty="0">
                <a:latin typeface="Calibri"/>
                <a:cs typeface="Calibri"/>
              </a:rPr>
              <a:t>DIDATTICHE</a:t>
            </a:r>
            <a:endParaRPr sz="400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40435" y="2207895"/>
          <a:ext cx="10386695" cy="38579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5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68580">
                        <a:lnSpc>
                          <a:spcPts val="2275"/>
                        </a:lnSpc>
                      </a:pPr>
                      <a:r>
                        <a:rPr sz="2000" b="1" spc="-15" dirty="0">
                          <a:latin typeface="Calibri"/>
                          <a:cs typeface="Calibri"/>
                        </a:rPr>
                        <a:t>Fasi</a:t>
                      </a:r>
                      <a:r>
                        <a:rPr sz="2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EAS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275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Azioni</a:t>
                      </a:r>
                      <a:r>
                        <a:rPr sz="2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didattiche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Alunni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275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Step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 progettazione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didattica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insegnante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 rowSpan="3">
                  <a:txBody>
                    <a:bodyPr/>
                    <a:lstStyle/>
                    <a:p>
                      <a:pPr marL="68580">
                        <a:lnSpc>
                          <a:spcPts val="2280"/>
                        </a:lnSpc>
                      </a:pPr>
                      <a:r>
                        <a:rPr sz="2000" spc="-30" dirty="0">
                          <a:latin typeface="Calibri"/>
                          <a:cs typeface="Calibri"/>
                        </a:rPr>
                        <a:t>PREPARATORIA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(designed)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280"/>
                        </a:lnSpc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Fare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esperienza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8630" indent="-400685">
                        <a:lnSpc>
                          <a:spcPts val="2280"/>
                        </a:lnSpc>
                        <a:buFont typeface="Wingdings"/>
                        <a:buChar char=""/>
                        <a:tabLst>
                          <a:tab pos="468630" algn="l"/>
                          <a:tab pos="469265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Preparare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lavoro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scuola/casa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468630" indent="-400685">
                        <a:lnSpc>
                          <a:spcPct val="100000"/>
                        </a:lnSpc>
                        <a:buFont typeface="Wingdings"/>
                        <a:buChar char=""/>
                        <a:tabLst>
                          <a:tab pos="468630" algn="l"/>
                          <a:tab pos="469265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Preparare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il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framework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concettuale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468630" indent="-400685">
                        <a:lnSpc>
                          <a:spcPct val="100000"/>
                        </a:lnSpc>
                        <a:buFont typeface="Wingdings"/>
                        <a:buChar char=""/>
                        <a:tabLst>
                          <a:tab pos="468630" algn="l"/>
                          <a:tab pos="469265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Scegliere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lo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stimolo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per lanciare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l’attività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7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28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Concettualizzare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8630" indent="-400685">
                        <a:lnSpc>
                          <a:spcPts val="2280"/>
                        </a:lnSpc>
                        <a:buFont typeface="Wingdings"/>
                        <a:buChar char=""/>
                        <a:tabLst>
                          <a:tab pos="468630" algn="l"/>
                          <a:tab pos="469265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Preparare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schede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supporto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per il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lavoro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casa</a:t>
                      </a:r>
                    </a:p>
                    <a:p>
                      <a:pPr marL="412115" indent="-343535">
                        <a:lnSpc>
                          <a:spcPct val="100000"/>
                        </a:lnSpc>
                        <a:buFont typeface="Wingdings"/>
                        <a:buChar char=""/>
                        <a:tabLst>
                          <a:tab pos="412115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Preparare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presentazione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framework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concettuale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6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28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Analizzare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8630" indent="-400685">
                        <a:lnSpc>
                          <a:spcPts val="2280"/>
                        </a:lnSpc>
                        <a:buFont typeface="Wingdings"/>
                        <a:buChar char=""/>
                        <a:tabLst>
                          <a:tab pos="468630" algn="l"/>
                          <a:tab pos="469265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Fornire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indicazioni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nelle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schede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supporto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 marL="68580">
                        <a:lnSpc>
                          <a:spcPts val="228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Operatoria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(designing)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28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Analizzare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68630" indent="-400685">
                        <a:lnSpc>
                          <a:spcPts val="2280"/>
                        </a:lnSpc>
                        <a:buFont typeface="Wingdings"/>
                        <a:buChar char=""/>
                        <a:tabLst>
                          <a:tab pos="468630" algn="l"/>
                          <a:tab pos="469265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Costruire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consegna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l’attività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classe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28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Applicare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25">
                <a:tc rowSpan="2">
                  <a:txBody>
                    <a:bodyPr/>
                    <a:lstStyle/>
                    <a:p>
                      <a:pPr marL="68580">
                        <a:lnSpc>
                          <a:spcPts val="228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Ristrutturativa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(redesigning)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28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Discutere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8630" indent="-400685">
                        <a:lnSpc>
                          <a:spcPts val="2285"/>
                        </a:lnSpc>
                        <a:buFont typeface="Wingdings"/>
                        <a:buChar char=""/>
                        <a:tabLst>
                          <a:tab pos="468630" algn="l"/>
                          <a:tab pos="469265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Preparare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la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scaletta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debriefing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10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28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Pubblicare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8630" indent="-400685">
                        <a:lnSpc>
                          <a:spcPts val="2285"/>
                        </a:lnSpc>
                        <a:buFont typeface="Wingdings"/>
                        <a:buChar char=""/>
                        <a:tabLst>
                          <a:tab pos="468630" algn="l"/>
                          <a:tab pos="469265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Immaginare output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storyboard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93139" y="1348866"/>
            <a:ext cx="96939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15" dirty="0">
                <a:latin typeface="Calibri"/>
                <a:cs typeface="Calibri"/>
              </a:rPr>
              <a:t> MICROPROGETTAZIONE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è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15" dirty="0">
                <a:latin typeface="Calibri"/>
                <a:cs typeface="Calibri"/>
              </a:rPr>
              <a:t>fase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operativa</a:t>
            </a:r>
            <a:r>
              <a:rPr sz="2400" spc="-5" dirty="0">
                <a:latin typeface="Calibri"/>
                <a:cs typeface="Calibri"/>
              </a:rPr>
              <a:t> della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macroprogettazione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cui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trova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spazio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</a:t>
            </a:r>
            <a:r>
              <a:rPr sz="2400" spc="-10" dirty="0">
                <a:latin typeface="Calibri"/>
                <a:cs typeface="Calibri"/>
              </a:rPr>
              <a:t> sviluppo</a:t>
            </a:r>
            <a:r>
              <a:rPr sz="2400" spc="-5" dirty="0">
                <a:latin typeface="Calibri"/>
                <a:cs typeface="Calibri"/>
              </a:rPr>
              <a:t> esecutivo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 </a:t>
            </a:r>
            <a:r>
              <a:rPr sz="2400" spc="-20" dirty="0">
                <a:latin typeface="Calibri"/>
                <a:cs typeface="Calibri"/>
              </a:rPr>
              <a:t>progetto.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9052" y="704595"/>
            <a:ext cx="3311525" cy="8636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99052" y="704595"/>
            <a:ext cx="3311525" cy="863600"/>
          </a:xfrm>
          <a:prstGeom prst="rect">
            <a:avLst/>
          </a:prstGeom>
          <a:ln w="15875">
            <a:solidFill>
              <a:srgbClr val="5F6E1C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3525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COMPETENZE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CHIAVE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EUROPEE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4938" y="2303462"/>
            <a:ext cx="1800225" cy="93503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24938" y="2303462"/>
            <a:ext cx="1800225" cy="935355"/>
          </a:xfrm>
          <a:prstGeom prst="rect">
            <a:avLst/>
          </a:prstGeom>
          <a:ln w="15875">
            <a:solidFill>
              <a:srgbClr val="5F6E1C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413384" marR="302260" indent="-105410">
              <a:lnSpc>
                <a:spcPct val="100000"/>
              </a:lnSpc>
              <a:spcBef>
                <a:spcPts val="1405"/>
              </a:spcBef>
            </a:pPr>
            <a:r>
              <a:rPr sz="1800" b="1" spc="-5" dirty="0">
                <a:latin typeface="Calibri"/>
                <a:cs typeface="Calibri"/>
              </a:rPr>
              <a:t>Com</a:t>
            </a:r>
            <a:r>
              <a:rPr sz="1800" b="1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45" dirty="0">
                <a:latin typeface="Calibri"/>
                <a:cs typeface="Calibri"/>
              </a:rPr>
              <a:t>z</a:t>
            </a:r>
            <a:r>
              <a:rPr sz="1800" b="1" dirty="0">
                <a:latin typeface="Calibri"/>
                <a:cs typeface="Calibri"/>
              </a:rPr>
              <a:t>e  </a:t>
            </a:r>
            <a:r>
              <a:rPr sz="1800" b="1" spc="-10" dirty="0">
                <a:latin typeface="Calibri"/>
                <a:cs typeface="Calibri"/>
              </a:rPr>
              <a:t>trasversali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73009" y="3951287"/>
            <a:ext cx="1635125" cy="952500"/>
            <a:chOff x="1473009" y="3951287"/>
            <a:chExt cx="1635125" cy="9525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0947" y="3959225"/>
              <a:ext cx="1619250" cy="9366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80947" y="3959225"/>
              <a:ext cx="1619250" cy="936625"/>
            </a:xfrm>
            <a:custGeom>
              <a:avLst/>
              <a:gdLst/>
              <a:ahLst/>
              <a:cxnLst/>
              <a:rect l="l" t="t" r="r" b="b"/>
              <a:pathLst>
                <a:path w="1619250" h="936625">
                  <a:moveTo>
                    <a:pt x="0" y="936625"/>
                  </a:moveTo>
                  <a:lnTo>
                    <a:pt x="1619250" y="936625"/>
                  </a:lnTo>
                  <a:lnTo>
                    <a:pt x="1619250" y="0"/>
                  </a:lnTo>
                  <a:lnTo>
                    <a:pt x="0" y="0"/>
                  </a:lnTo>
                  <a:lnTo>
                    <a:pt x="0" y="936625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88884" y="4126229"/>
            <a:ext cx="16249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Competenze</a:t>
            </a:r>
            <a:endParaRPr sz="1800" dirty="0">
              <a:latin typeface="Calibri"/>
              <a:cs typeface="Calibri"/>
            </a:endParaRPr>
          </a:p>
          <a:p>
            <a:pPr marL="28702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disciplinari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554477" y="33146"/>
            <a:ext cx="5840095" cy="4885690"/>
            <a:chOff x="2554477" y="33146"/>
            <a:chExt cx="5840095" cy="4885690"/>
          </a:xfrm>
        </p:grpSpPr>
        <p:sp>
          <p:nvSpPr>
            <p:cNvPr id="11" name="object 11"/>
            <p:cNvSpPr/>
            <p:nvPr/>
          </p:nvSpPr>
          <p:spPr>
            <a:xfrm>
              <a:off x="2554478" y="33146"/>
              <a:ext cx="5840095" cy="3926204"/>
            </a:xfrm>
            <a:custGeom>
              <a:avLst/>
              <a:gdLst/>
              <a:ahLst/>
              <a:cxnLst/>
              <a:rect l="l" t="t" r="r" b="b"/>
              <a:pathLst>
                <a:path w="5840095" h="3926204">
                  <a:moveTo>
                    <a:pt x="132715" y="3392043"/>
                  </a:moveTo>
                  <a:lnTo>
                    <a:pt x="128651" y="3385185"/>
                  </a:lnTo>
                  <a:lnTo>
                    <a:pt x="82969" y="3306699"/>
                  </a:lnTo>
                  <a:lnTo>
                    <a:pt x="66421" y="3278251"/>
                  </a:lnTo>
                  <a:lnTo>
                    <a:pt x="4064" y="3385185"/>
                  </a:lnTo>
                  <a:lnTo>
                    <a:pt x="0" y="3392043"/>
                  </a:lnTo>
                  <a:lnTo>
                    <a:pt x="2286" y="3400806"/>
                  </a:lnTo>
                  <a:lnTo>
                    <a:pt x="16002" y="3408680"/>
                  </a:lnTo>
                  <a:lnTo>
                    <a:pt x="24765" y="3406394"/>
                  </a:lnTo>
                  <a:lnTo>
                    <a:pt x="28702" y="3399536"/>
                  </a:lnTo>
                  <a:lnTo>
                    <a:pt x="52057" y="3359505"/>
                  </a:lnTo>
                  <a:lnTo>
                    <a:pt x="52070" y="3306699"/>
                  </a:lnTo>
                  <a:lnTo>
                    <a:pt x="52070" y="3359505"/>
                  </a:lnTo>
                  <a:lnTo>
                    <a:pt x="52070" y="3926078"/>
                  </a:lnTo>
                  <a:lnTo>
                    <a:pt x="80645" y="3926078"/>
                  </a:lnTo>
                  <a:lnTo>
                    <a:pt x="80645" y="3359505"/>
                  </a:lnTo>
                  <a:lnTo>
                    <a:pt x="104013" y="3399536"/>
                  </a:lnTo>
                  <a:lnTo>
                    <a:pt x="107950" y="3406394"/>
                  </a:lnTo>
                  <a:lnTo>
                    <a:pt x="116713" y="3408680"/>
                  </a:lnTo>
                  <a:lnTo>
                    <a:pt x="130429" y="3400806"/>
                  </a:lnTo>
                  <a:lnTo>
                    <a:pt x="132715" y="3392043"/>
                  </a:lnTo>
                  <a:close/>
                </a:path>
                <a:path w="5840095" h="3926204">
                  <a:moveTo>
                    <a:pt x="1590167" y="3392043"/>
                  </a:moveTo>
                  <a:lnTo>
                    <a:pt x="1586103" y="3385185"/>
                  </a:lnTo>
                  <a:lnTo>
                    <a:pt x="1540421" y="3306699"/>
                  </a:lnTo>
                  <a:lnTo>
                    <a:pt x="1523873" y="3278251"/>
                  </a:lnTo>
                  <a:lnTo>
                    <a:pt x="1461516" y="3385185"/>
                  </a:lnTo>
                  <a:lnTo>
                    <a:pt x="1457452" y="3392043"/>
                  </a:lnTo>
                  <a:lnTo>
                    <a:pt x="1459738" y="3400806"/>
                  </a:lnTo>
                  <a:lnTo>
                    <a:pt x="1473454" y="3408680"/>
                  </a:lnTo>
                  <a:lnTo>
                    <a:pt x="1482217" y="3406394"/>
                  </a:lnTo>
                  <a:lnTo>
                    <a:pt x="1486154" y="3399536"/>
                  </a:lnTo>
                  <a:lnTo>
                    <a:pt x="1509522" y="3359505"/>
                  </a:lnTo>
                  <a:lnTo>
                    <a:pt x="1509522" y="3926078"/>
                  </a:lnTo>
                  <a:lnTo>
                    <a:pt x="1538097" y="3926078"/>
                  </a:lnTo>
                  <a:lnTo>
                    <a:pt x="1538097" y="3359505"/>
                  </a:lnTo>
                  <a:lnTo>
                    <a:pt x="1561465" y="3399536"/>
                  </a:lnTo>
                  <a:lnTo>
                    <a:pt x="1565402" y="3406394"/>
                  </a:lnTo>
                  <a:lnTo>
                    <a:pt x="1574165" y="3408680"/>
                  </a:lnTo>
                  <a:lnTo>
                    <a:pt x="1587881" y="3400806"/>
                  </a:lnTo>
                  <a:lnTo>
                    <a:pt x="1590167" y="3392043"/>
                  </a:lnTo>
                  <a:close/>
                </a:path>
                <a:path w="5840095" h="3926204">
                  <a:moveTo>
                    <a:pt x="1670685" y="1535049"/>
                  </a:moveTo>
                  <a:lnTo>
                    <a:pt x="1541145" y="1558544"/>
                  </a:lnTo>
                  <a:lnTo>
                    <a:pt x="1536065" y="1565910"/>
                  </a:lnTo>
                  <a:lnTo>
                    <a:pt x="1538859" y="1581531"/>
                  </a:lnTo>
                  <a:lnTo>
                    <a:pt x="1546225" y="1586611"/>
                  </a:lnTo>
                  <a:lnTo>
                    <a:pt x="1599653" y="1576920"/>
                  </a:lnTo>
                  <a:lnTo>
                    <a:pt x="802005" y="2259457"/>
                  </a:lnTo>
                  <a:lnTo>
                    <a:pt x="820674" y="2281174"/>
                  </a:lnTo>
                  <a:lnTo>
                    <a:pt x="1618284" y="1598561"/>
                  </a:lnTo>
                  <a:lnTo>
                    <a:pt x="1602994" y="1642491"/>
                  </a:lnTo>
                  <a:lnTo>
                    <a:pt x="1600454" y="1649857"/>
                  </a:lnTo>
                  <a:lnTo>
                    <a:pt x="1604391" y="1658112"/>
                  </a:lnTo>
                  <a:lnTo>
                    <a:pt x="1619250" y="1663192"/>
                  </a:lnTo>
                  <a:lnTo>
                    <a:pt x="1627378" y="1659255"/>
                  </a:lnTo>
                  <a:lnTo>
                    <a:pt x="1630045" y="1651889"/>
                  </a:lnTo>
                  <a:lnTo>
                    <a:pt x="1668068" y="1542542"/>
                  </a:lnTo>
                  <a:lnTo>
                    <a:pt x="1670685" y="1535049"/>
                  </a:lnTo>
                  <a:close/>
                </a:path>
                <a:path w="5840095" h="3926204">
                  <a:moveTo>
                    <a:pt x="3031617" y="3392043"/>
                  </a:moveTo>
                  <a:lnTo>
                    <a:pt x="3027553" y="3385185"/>
                  </a:lnTo>
                  <a:lnTo>
                    <a:pt x="2981782" y="3306699"/>
                  </a:lnTo>
                  <a:lnTo>
                    <a:pt x="2965196" y="3278251"/>
                  </a:lnTo>
                  <a:lnTo>
                    <a:pt x="2902966" y="3385185"/>
                  </a:lnTo>
                  <a:lnTo>
                    <a:pt x="2898902" y="3392043"/>
                  </a:lnTo>
                  <a:lnTo>
                    <a:pt x="2901188" y="3400806"/>
                  </a:lnTo>
                  <a:lnTo>
                    <a:pt x="2914904" y="3408680"/>
                  </a:lnTo>
                  <a:lnTo>
                    <a:pt x="2923667" y="3406394"/>
                  </a:lnTo>
                  <a:lnTo>
                    <a:pt x="2927604" y="3399536"/>
                  </a:lnTo>
                  <a:lnTo>
                    <a:pt x="2950972" y="3359505"/>
                  </a:lnTo>
                  <a:lnTo>
                    <a:pt x="2950972" y="3926078"/>
                  </a:lnTo>
                  <a:lnTo>
                    <a:pt x="2979547" y="3926078"/>
                  </a:lnTo>
                  <a:lnTo>
                    <a:pt x="2979547" y="3359505"/>
                  </a:lnTo>
                  <a:lnTo>
                    <a:pt x="3002915" y="3399536"/>
                  </a:lnTo>
                  <a:lnTo>
                    <a:pt x="3006852" y="3406394"/>
                  </a:lnTo>
                  <a:lnTo>
                    <a:pt x="3015615" y="3408680"/>
                  </a:lnTo>
                  <a:lnTo>
                    <a:pt x="3029331" y="3400806"/>
                  </a:lnTo>
                  <a:lnTo>
                    <a:pt x="3031617" y="3392043"/>
                  </a:lnTo>
                  <a:close/>
                </a:path>
                <a:path w="5840095" h="3926204">
                  <a:moveTo>
                    <a:pt x="3158236" y="1698117"/>
                  </a:moveTo>
                  <a:lnTo>
                    <a:pt x="3108452" y="1612773"/>
                  </a:lnTo>
                  <a:lnTo>
                    <a:pt x="3091942" y="1584452"/>
                  </a:lnTo>
                  <a:lnTo>
                    <a:pt x="3025648" y="1698117"/>
                  </a:lnTo>
                  <a:lnTo>
                    <a:pt x="3027934" y="1706880"/>
                  </a:lnTo>
                  <a:lnTo>
                    <a:pt x="3041523" y="1714881"/>
                  </a:lnTo>
                  <a:lnTo>
                    <a:pt x="3050286" y="1712595"/>
                  </a:lnTo>
                  <a:lnTo>
                    <a:pt x="3054223" y="1705737"/>
                  </a:lnTo>
                  <a:lnTo>
                    <a:pt x="3077591" y="1665706"/>
                  </a:lnTo>
                  <a:lnTo>
                    <a:pt x="3077591" y="2233803"/>
                  </a:lnTo>
                  <a:lnTo>
                    <a:pt x="3106166" y="2233803"/>
                  </a:lnTo>
                  <a:lnTo>
                    <a:pt x="3106166" y="1665605"/>
                  </a:lnTo>
                  <a:lnTo>
                    <a:pt x="3106166" y="1620012"/>
                  </a:lnTo>
                  <a:lnTo>
                    <a:pt x="3106216" y="1665706"/>
                  </a:lnTo>
                  <a:lnTo>
                    <a:pt x="3129534" y="1705737"/>
                  </a:lnTo>
                  <a:lnTo>
                    <a:pt x="3133598" y="1712595"/>
                  </a:lnTo>
                  <a:lnTo>
                    <a:pt x="3142361" y="1714881"/>
                  </a:lnTo>
                  <a:lnTo>
                    <a:pt x="3149092" y="1710817"/>
                  </a:lnTo>
                  <a:lnTo>
                    <a:pt x="3155950" y="1706880"/>
                  </a:lnTo>
                  <a:lnTo>
                    <a:pt x="3158236" y="1698117"/>
                  </a:lnTo>
                  <a:close/>
                </a:path>
                <a:path w="5840095" h="3926204">
                  <a:moveTo>
                    <a:pt x="3266694" y="113792"/>
                  </a:moveTo>
                  <a:lnTo>
                    <a:pt x="3262630" y="106934"/>
                  </a:lnTo>
                  <a:lnTo>
                    <a:pt x="3216948" y="28448"/>
                  </a:lnTo>
                  <a:lnTo>
                    <a:pt x="3200400" y="0"/>
                  </a:lnTo>
                  <a:lnTo>
                    <a:pt x="3138043" y="106934"/>
                  </a:lnTo>
                  <a:lnTo>
                    <a:pt x="3133979" y="113792"/>
                  </a:lnTo>
                  <a:lnTo>
                    <a:pt x="3136265" y="122555"/>
                  </a:lnTo>
                  <a:lnTo>
                    <a:pt x="3149981" y="130429"/>
                  </a:lnTo>
                  <a:lnTo>
                    <a:pt x="3158744" y="128143"/>
                  </a:lnTo>
                  <a:lnTo>
                    <a:pt x="3162681" y="121285"/>
                  </a:lnTo>
                  <a:lnTo>
                    <a:pt x="3186049" y="81254"/>
                  </a:lnTo>
                  <a:lnTo>
                    <a:pt x="3186049" y="647827"/>
                  </a:lnTo>
                  <a:lnTo>
                    <a:pt x="3214624" y="647827"/>
                  </a:lnTo>
                  <a:lnTo>
                    <a:pt x="3214624" y="81254"/>
                  </a:lnTo>
                  <a:lnTo>
                    <a:pt x="3237992" y="121285"/>
                  </a:lnTo>
                  <a:lnTo>
                    <a:pt x="3241929" y="128143"/>
                  </a:lnTo>
                  <a:lnTo>
                    <a:pt x="3250692" y="130429"/>
                  </a:lnTo>
                  <a:lnTo>
                    <a:pt x="3264408" y="122555"/>
                  </a:lnTo>
                  <a:lnTo>
                    <a:pt x="3266694" y="113792"/>
                  </a:lnTo>
                  <a:close/>
                </a:path>
                <a:path w="5840095" h="3926204">
                  <a:moveTo>
                    <a:pt x="4687316" y="3392043"/>
                  </a:moveTo>
                  <a:lnTo>
                    <a:pt x="4683379" y="3385185"/>
                  </a:lnTo>
                  <a:lnTo>
                    <a:pt x="4637608" y="3306699"/>
                  </a:lnTo>
                  <a:lnTo>
                    <a:pt x="4621022" y="3278251"/>
                  </a:lnTo>
                  <a:lnTo>
                    <a:pt x="4558665" y="3385185"/>
                  </a:lnTo>
                  <a:lnTo>
                    <a:pt x="4554728" y="3392043"/>
                  </a:lnTo>
                  <a:lnTo>
                    <a:pt x="4557014" y="3400806"/>
                  </a:lnTo>
                  <a:lnTo>
                    <a:pt x="4563872" y="3404743"/>
                  </a:lnTo>
                  <a:lnTo>
                    <a:pt x="4570603" y="3408680"/>
                  </a:lnTo>
                  <a:lnTo>
                    <a:pt x="4579366" y="3406394"/>
                  </a:lnTo>
                  <a:lnTo>
                    <a:pt x="4583303" y="3399536"/>
                  </a:lnTo>
                  <a:lnTo>
                    <a:pt x="4606671" y="3359505"/>
                  </a:lnTo>
                  <a:lnTo>
                    <a:pt x="4606798" y="3359289"/>
                  </a:lnTo>
                  <a:lnTo>
                    <a:pt x="4606671" y="3926078"/>
                  </a:lnTo>
                  <a:lnTo>
                    <a:pt x="4635246" y="3926078"/>
                  </a:lnTo>
                  <a:lnTo>
                    <a:pt x="4635246" y="3359289"/>
                  </a:lnTo>
                  <a:lnTo>
                    <a:pt x="4635246" y="3313811"/>
                  </a:lnTo>
                  <a:lnTo>
                    <a:pt x="4635246" y="3306699"/>
                  </a:lnTo>
                  <a:lnTo>
                    <a:pt x="4635373" y="3359505"/>
                  </a:lnTo>
                  <a:lnTo>
                    <a:pt x="4658741" y="3399536"/>
                  </a:lnTo>
                  <a:lnTo>
                    <a:pt x="4662678" y="3406394"/>
                  </a:lnTo>
                  <a:lnTo>
                    <a:pt x="4671441" y="3408680"/>
                  </a:lnTo>
                  <a:lnTo>
                    <a:pt x="4678172" y="3404743"/>
                  </a:lnTo>
                  <a:lnTo>
                    <a:pt x="4685030" y="3400806"/>
                  </a:lnTo>
                  <a:lnTo>
                    <a:pt x="4687316" y="3392043"/>
                  </a:lnTo>
                  <a:close/>
                </a:path>
                <a:path w="5840095" h="3926204">
                  <a:moveTo>
                    <a:pt x="5246116" y="2213737"/>
                  </a:moveTo>
                  <a:lnTo>
                    <a:pt x="4903267" y="1621675"/>
                  </a:lnTo>
                  <a:lnTo>
                    <a:pt x="4950460" y="1648587"/>
                  </a:lnTo>
                  <a:lnTo>
                    <a:pt x="4959223" y="1646174"/>
                  </a:lnTo>
                  <a:lnTo>
                    <a:pt x="4963160" y="1639316"/>
                  </a:lnTo>
                  <a:lnTo>
                    <a:pt x="4966970" y="1632458"/>
                  </a:lnTo>
                  <a:lnTo>
                    <a:pt x="4964684" y="1623822"/>
                  </a:lnTo>
                  <a:lnTo>
                    <a:pt x="4880597" y="1575943"/>
                  </a:lnTo>
                  <a:lnTo>
                    <a:pt x="4850257" y="1558671"/>
                  </a:lnTo>
                  <a:lnTo>
                    <a:pt x="4850104" y="1607629"/>
                  </a:lnTo>
                  <a:lnTo>
                    <a:pt x="4850003" y="1690370"/>
                  </a:lnTo>
                  <a:lnTo>
                    <a:pt x="4856226" y="1696593"/>
                  </a:lnTo>
                  <a:lnTo>
                    <a:pt x="4864100" y="1696720"/>
                  </a:lnTo>
                  <a:lnTo>
                    <a:pt x="4871974" y="1696720"/>
                  </a:lnTo>
                  <a:lnTo>
                    <a:pt x="4878451" y="1690370"/>
                  </a:lnTo>
                  <a:lnTo>
                    <a:pt x="4878565" y="1636102"/>
                  </a:lnTo>
                  <a:lnTo>
                    <a:pt x="5221478" y="2228088"/>
                  </a:lnTo>
                  <a:lnTo>
                    <a:pt x="5246116" y="2213737"/>
                  </a:lnTo>
                  <a:close/>
                </a:path>
                <a:path w="5840095" h="3926204">
                  <a:moveTo>
                    <a:pt x="5839841" y="3364992"/>
                  </a:moveTo>
                  <a:lnTo>
                    <a:pt x="5790057" y="3279648"/>
                  </a:lnTo>
                  <a:lnTo>
                    <a:pt x="5773547" y="3251327"/>
                  </a:lnTo>
                  <a:lnTo>
                    <a:pt x="5707253" y="3364992"/>
                  </a:lnTo>
                  <a:lnTo>
                    <a:pt x="5709539" y="3373755"/>
                  </a:lnTo>
                  <a:lnTo>
                    <a:pt x="5716397" y="3377692"/>
                  </a:lnTo>
                  <a:lnTo>
                    <a:pt x="5723128" y="3381756"/>
                  </a:lnTo>
                  <a:lnTo>
                    <a:pt x="5731891" y="3379470"/>
                  </a:lnTo>
                  <a:lnTo>
                    <a:pt x="5735828" y="3372612"/>
                  </a:lnTo>
                  <a:lnTo>
                    <a:pt x="5759196" y="3332581"/>
                  </a:lnTo>
                  <a:lnTo>
                    <a:pt x="5759323" y="3332365"/>
                  </a:lnTo>
                  <a:lnTo>
                    <a:pt x="5759196" y="3899154"/>
                  </a:lnTo>
                  <a:lnTo>
                    <a:pt x="5787771" y="3899154"/>
                  </a:lnTo>
                  <a:lnTo>
                    <a:pt x="5787771" y="3332365"/>
                  </a:lnTo>
                  <a:lnTo>
                    <a:pt x="5787771" y="3286887"/>
                  </a:lnTo>
                  <a:lnTo>
                    <a:pt x="5787771" y="3279648"/>
                  </a:lnTo>
                  <a:lnTo>
                    <a:pt x="5787898" y="3332581"/>
                  </a:lnTo>
                  <a:lnTo>
                    <a:pt x="5811266" y="3372612"/>
                  </a:lnTo>
                  <a:lnTo>
                    <a:pt x="5815203" y="3379470"/>
                  </a:lnTo>
                  <a:lnTo>
                    <a:pt x="5823966" y="3381756"/>
                  </a:lnTo>
                  <a:lnTo>
                    <a:pt x="5830697" y="3377692"/>
                  </a:lnTo>
                  <a:lnTo>
                    <a:pt x="5837555" y="3373755"/>
                  </a:lnTo>
                  <a:lnTo>
                    <a:pt x="5839841" y="3364992"/>
                  </a:lnTo>
                  <a:close/>
                </a:path>
              </a:pathLst>
            </a:custGeom>
            <a:solidFill>
              <a:srgbClr val="424D1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97827" y="3973830"/>
              <a:ext cx="1619250" cy="9366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497827" y="3973830"/>
              <a:ext cx="1619250" cy="936625"/>
            </a:xfrm>
            <a:custGeom>
              <a:avLst/>
              <a:gdLst/>
              <a:ahLst/>
              <a:cxnLst/>
              <a:rect l="l" t="t" r="r" b="b"/>
              <a:pathLst>
                <a:path w="1619250" h="936625">
                  <a:moveTo>
                    <a:pt x="0" y="936625"/>
                  </a:moveTo>
                  <a:lnTo>
                    <a:pt x="1619250" y="936625"/>
                  </a:lnTo>
                  <a:lnTo>
                    <a:pt x="1619250" y="0"/>
                  </a:lnTo>
                  <a:lnTo>
                    <a:pt x="0" y="0"/>
                  </a:lnTo>
                  <a:lnTo>
                    <a:pt x="0" y="936625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486588" y="4140834"/>
            <a:ext cx="1623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705" marR="203200" indent="-762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Com</a:t>
            </a:r>
            <a:r>
              <a:rPr sz="1800" b="1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45" dirty="0">
                <a:latin typeface="Calibri"/>
                <a:cs typeface="Calibri"/>
              </a:rPr>
              <a:t>z</a:t>
            </a:r>
            <a:r>
              <a:rPr sz="1800" b="1" dirty="0">
                <a:latin typeface="Calibri"/>
                <a:cs typeface="Calibri"/>
              </a:rPr>
              <a:t>e  </a:t>
            </a:r>
            <a:r>
              <a:rPr sz="1800" b="1" spc="-5" dirty="0">
                <a:latin typeface="Calibri"/>
                <a:cs typeface="Calibri"/>
              </a:rPr>
              <a:t>disciplinari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32286" y="3951287"/>
            <a:ext cx="1635125" cy="952500"/>
            <a:chOff x="4832286" y="3951287"/>
            <a:chExt cx="1635125" cy="95250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40223" y="3959225"/>
              <a:ext cx="1619250" cy="93662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840223" y="3959225"/>
              <a:ext cx="1619250" cy="936625"/>
            </a:xfrm>
            <a:custGeom>
              <a:avLst/>
              <a:gdLst/>
              <a:ahLst/>
              <a:cxnLst/>
              <a:rect l="l" t="t" r="r" b="b"/>
              <a:pathLst>
                <a:path w="1619250" h="936625">
                  <a:moveTo>
                    <a:pt x="0" y="936625"/>
                  </a:moveTo>
                  <a:lnTo>
                    <a:pt x="1619250" y="936625"/>
                  </a:lnTo>
                  <a:lnTo>
                    <a:pt x="1619250" y="0"/>
                  </a:lnTo>
                  <a:lnTo>
                    <a:pt x="0" y="0"/>
                  </a:lnTo>
                  <a:lnTo>
                    <a:pt x="0" y="936625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848161" y="4126229"/>
            <a:ext cx="16230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Competenze</a:t>
            </a:r>
            <a:endParaRPr sz="1800" dirty="0">
              <a:latin typeface="Calibri"/>
              <a:cs typeface="Calibri"/>
            </a:endParaRPr>
          </a:p>
          <a:p>
            <a:pPr marL="28702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disciplinari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135312" y="3951287"/>
            <a:ext cx="1635125" cy="952500"/>
            <a:chOff x="3135312" y="3951287"/>
            <a:chExt cx="1635125" cy="95250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43250" y="3959225"/>
              <a:ext cx="1619250" cy="93662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143250" y="3959225"/>
              <a:ext cx="1619250" cy="936625"/>
            </a:xfrm>
            <a:custGeom>
              <a:avLst/>
              <a:gdLst/>
              <a:ahLst/>
              <a:cxnLst/>
              <a:rect l="l" t="t" r="r" b="b"/>
              <a:pathLst>
                <a:path w="1619250" h="936625">
                  <a:moveTo>
                    <a:pt x="0" y="936625"/>
                  </a:moveTo>
                  <a:lnTo>
                    <a:pt x="1619250" y="936625"/>
                  </a:lnTo>
                  <a:lnTo>
                    <a:pt x="1619250" y="0"/>
                  </a:lnTo>
                  <a:lnTo>
                    <a:pt x="0" y="0"/>
                  </a:lnTo>
                  <a:lnTo>
                    <a:pt x="0" y="936625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129660" y="4126229"/>
            <a:ext cx="16249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41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Competenze</a:t>
            </a:r>
            <a:endParaRPr sz="1800" dirty="0">
              <a:latin typeface="Calibri"/>
              <a:cs typeface="Calibri"/>
            </a:endParaRPr>
          </a:p>
          <a:p>
            <a:pPr marL="30861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disciplinari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83626" y="3959225"/>
            <a:ext cx="1620774" cy="936625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8183626" y="3959225"/>
            <a:ext cx="1621155" cy="936625"/>
          </a:xfrm>
          <a:prstGeom prst="rect">
            <a:avLst/>
          </a:prstGeom>
          <a:ln w="15875">
            <a:solidFill>
              <a:srgbClr val="5F6E1C"/>
            </a:solidFill>
          </a:ln>
        </p:spPr>
        <p:txBody>
          <a:bodyPr vert="horz" wrap="square" lIns="0" tIns="179705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1415"/>
              </a:spcBef>
            </a:pPr>
            <a:r>
              <a:rPr sz="1800" b="1" spc="-15" dirty="0">
                <a:latin typeface="Calibri"/>
                <a:cs typeface="Calibri"/>
              </a:rPr>
              <a:t>Competenze</a:t>
            </a:r>
            <a:endParaRPr sz="1800" dirty="0">
              <a:latin typeface="Calibri"/>
              <a:cs typeface="Calibri"/>
            </a:endParaRPr>
          </a:p>
          <a:p>
            <a:pPr marL="296545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disciplinari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97603" y="2303462"/>
            <a:ext cx="1800225" cy="935037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4697603" y="2303462"/>
            <a:ext cx="1800225" cy="935355"/>
          </a:xfrm>
          <a:prstGeom prst="rect">
            <a:avLst/>
          </a:prstGeom>
          <a:ln w="15875">
            <a:solidFill>
              <a:srgbClr val="5F6E1C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414020" marR="302260" indent="-105410">
              <a:lnSpc>
                <a:spcPct val="100000"/>
              </a:lnSpc>
              <a:spcBef>
                <a:spcPts val="1405"/>
              </a:spcBef>
            </a:pPr>
            <a:r>
              <a:rPr sz="1800" b="1" spc="-5" dirty="0">
                <a:latin typeface="Calibri"/>
                <a:cs typeface="Calibri"/>
              </a:rPr>
              <a:t>Com</a:t>
            </a:r>
            <a:r>
              <a:rPr sz="1800" b="1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45" dirty="0">
                <a:latin typeface="Calibri"/>
                <a:cs typeface="Calibri"/>
              </a:rPr>
              <a:t>z</a:t>
            </a:r>
            <a:r>
              <a:rPr sz="1800" b="1" dirty="0">
                <a:latin typeface="Calibri"/>
                <a:cs typeface="Calibri"/>
              </a:rPr>
              <a:t>e  </a:t>
            </a:r>
            <a:r>
              <a:rPr sz="1800" b="1" spc="-10" dirty="0">
                <a:latin typeface="Calibri"/>
                <a:cs typeface="Calibri"/>
              </a:rPr>
              <a:t>trasversali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88226" y="2313749"/>
            <a:ext cx="1800225" cy="935037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6888226" y="2313749"/>
            <a:ext cx="1800225" cy="935355"/>
          </a:xfrm>
          <a:prstGeom prst="rect">
            <a:avLst/>
          </a:prstGeom>
          <a:ln w="15875">
            <a:solidFill>
              <a:srgbClr val="5F6E1C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414020" marR="301625" indent="-105410">
              <a:lnSpc>
                <a:spcPct val="100000"/>
              </a:lnSpc>
              <a:spcBef>
                <a:spcPts val="1405"/>
              </a:spcBef>
            </a:pPr>
            <a:r>
              <a:rPr sz="1800" b="1" spc="-5" dirty="0">
                <a:latin typeface="Calibri"/>
                <a:cs typeface="Calibri"/>
              </a:rPr>
              <a:t>Com</a:t>
            </a:r>
            <a:r>
              <a:rPr sz="1800" b="1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45" dirty="0">
                <a:latin typeface="Calibri"/>
                <a:cs typeface="Calibri"/>
              </a:rPr>
              <a:t>z</a:t>
            </a:r>
            <a:r>
              <a:rPr sz="1800" b="1" dirty="0">
                <a:latin typeface="Calibri"/>
                <a:cs typeface="Calibri"/>
              </a:rPr>
              <a:t>e  </a:t>
            </a:r>
            <a:r>
              <a:rPr sz="1800" b="1" spc="-10" dirty="0">
                <a:latin typeface="Calibri"/>
                <a:cs typeface="Calibri"/>
              </a:rPr>
              <a:t>trasversali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74407" y="5147474"/>
            <a:ext cx="9144000" cy="1032941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074407" y="5147474"/>
            <a:ext cx="9144000" cy="1033144"/>
          </a:xfrm>
          <a:prstGeom prst="rect">
            <a:avLst/>
          </a:prstGeom>
          <a:ln w="15875">
            <a:solidFill>
              <a:srgbClr val="5F6E1C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R="60325" algn="r">
              <a:lnSpc>
                <a:spcPct val="100000"/>
              </a:lnSpc>
              <a:spcBef>
                <a:spcPts val="204"/>
              </a:spcBef>
            </a:pPr>
            <a:r>
              <a:rPr sz="1000" spc="-10" dirty="0">
                <a:latin typeface="Calibri"/>
                <a:cs typeface="Calibri"/>
              </a:rPr>
              <a:t>29</a:t>
            </a:r>
            <a:endParaRPr sz="1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CURRICOLO</a:t>
            </a:r>
            <a:r>
              <a:rPr sz="28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DI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SCUOLA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0090340" y="3951287"/>
            <a:ext cx="1132205" cy="879475"/>
            <a:chOff x="10090340" y="3951287"/>
            <a:chExt cx="1132205" cy="879475"/>
          </a:xfrm>
        </p:grpSpPr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98278" y="3959225"/>
              <a:ext cx="1115949" cy="86360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098278" y="3959225"/>
              <a:ext cx="1116330" cy="863600"/>
            </a:xfrm>
            <a:custGeom>
              <a:avLst/>
              <a:gdLst/>
              <a:ahLst/>
              <a:cxnLst/>
              <a:rect l="l" t="t" r="r" b="b"/>
              <a:pathLst>
                <a:path w="1116329" h="863600">
                  <a:moveTo>
                    <a:pt x="0" y="431800"/>
                  </a:moveTo>
                  <a:lnTo>
                    <a:pt x="277114" y="0"/>
                  </a:lnTo>
                  <a:lnTo>
                    <a:pt x="277114" y="103377"/>
                  </a:lnTo>
                  <a:lnTo>
                    <a:pt x="1115949" y="103377"/>
                  </a:lnTo>
                  <a:lnTo>
                    <a:pt x="1115949" y="760222"/>
                  </a:lnTo>
                  <a:lnTo>
                    <a:pt x="277114" y="760222"/>
                  </a:lnTo>
                  <a:lnTo>
                    <a:pt x="277114" y="863600"/>
                  </a:lnTo>
                  <a:lnTo>
                    <a:pt x="0" y="431800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0551921" y="4209999"/>
            <a:ext cx="4210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3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AS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0023220" y="1167434"/>
            <a:ext cx="1185545" cy="2315845"/>
            <a:chOff x="10023220" y="1167434"/>
            <a:chExt cx="1185545" cy="2315845"/>
          </a:xfrm>
        </p:grpSpPr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74401" y="2599105"/>
              <a:ext cx="1133957" cy="88399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23220" y="1167434"/>
              <a:ext cx="1133957" cy="8839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2300" y="1519808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398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09950" y="721309"/>
            <a:ext cx="53752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RIFERIMENTI</a:t>
            </a:r>
            <a:r>
              <a:rPr sz="3600" spc="-50" dirty="0"/>
              <a:t> </a:t>
            </a:r>
            <a:r>
              <a:rPr sz="3600" dirty="0"/>
              <a:t>BIBLIOGRAFICI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98791" y="1749298"/>
            <a:ext cx="10346690" cy="3983990"/>
            <a:chOff x="998791" y="1749298"/>
            <a:chExt cx="10346690" cy="39839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02400" y="1780628"/>
              <a:ext cx="2319908" cy="394284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497700" y="1775866"/>
              <a:ext cx="2329815" cy="3952875"/>
            </a:xfrm>
            <a:custGeom>
              <a:avLst/>
              <a:gdLst/>
              <a:ahLst/>
              <a:cxnLst/>
              <a:rect l="l" t="t" r="r" b="b"/>
              <a:pathLst>
                <a:path w="2329815" h="3952875">
                  <a:moveTo>
                    <a:pt x="0" y="3952367"/>
                  </a:moveTo>
                  <a:lnTo>
                    <a:pt x="2329433" y="3952367"/>
                  </a:lnTo>
                  <a:lnTo>
                    <a:pt x="2329433" y="0"/>
                  </a:lnTo>
                  <a:lnTo>
                    <a:pt x="0" y="0"/>
                  </a:lnTo>
                  <a:lnTo>
                    <a:pt x="0" y="39523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2399" y="1851621"/>
              <a:ext cx="2302891" cy="38718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8791" y="1757768"/>
              <a:ext cx="2421763" cy="396570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2308" y="1749298"/>
              <a:ext cx="2523109" cy="396570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0702797" y="6510858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latin typeface="Calibri"/>
                <a:cs typeface="Calibri"/>
              </a:rPr>
              <a:t>3</a:t>
            </a:fld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28637"/>
            <a:ext cx="12192000" cy="5727700"/>
            <a:chOff x="0" y="528637"/>
            <a:chExt cx="12192000" cy="5727700"/>
          </a:xfrm>
        </p:grpSpPr>
        <p:sp>
          <p:nvSpPr>
            <p:cNvPr id="3" name="object 3"/>
            <p:cNvSpPr/>
            <p:nvPr/>
          </p:nvSpPr>
          <p:spPr>
            <a:xfrm>
              <a:off x="1488059" y="549325"/>
              <a:ext cx="9408795" cy="2785110"/>
            </a:xfrm>
            <a:custGeom>
              <a:avLst/>
              <a:gdLst/>
              <a:ahLst/>
              <a:cxnLst/>
              <a:rect l="l" t="t" r="r" b="b"/>
              <a:pathLst>
                <a:path w="9408795" h="2785110">
                  <a:moveTo>
                    <a:pt x="9408541" y="1146937"/>
                  </a:moveTo>
                  <a:lnTo>
                    <a:pt x="0" y="1146937"/>
                  </a:lnTo>
                  <a:lnTo>
                    <a:pt x="0" y="2211070"/>
                  </a:lnTo>
                  <a:lnTo>
                    <a:pt x="0" y="2784551"/>
                  </a:lnTo>
                  <a:lnTo>
                    <a:pt x="9408541" y="2784551"/>
                  </a:lnTo>
                  <a:lnTo>
                    <a:pt x="9408541" y="2211146"/>
                  </a:lnTo>
                  <a:lnTo>
                    <a:pt x="9408541" y="1146937"/>
                  </a:lnTo>
                  <a:close/>
                </a:path>
                <a:path w="9408795" h="2785110">
                  <a:moveTo>
                    <a:pt x="9408541" y="0"/>
                  </a:moveTo>
                  <a:lnTo>
                    <a:pt x="0" y="0"/>
                  </a:lnTo>
                  <a:lnTo>
                    <a:pt x="0" y="573405"/>
                  </a:lnTo>
                  <a:lnTo>
                    <a:pt x="0" y="1146886"/>
                  </a:lnTo>
                  <a:lnTo>
                    <a:pt x="9408541" y="1146886"/>
                  </a:lnTo>
                  <a:lnTo>
                    <a:pt x="9408541" y="573481"/>
                  </a:lnTo>
                  <a:lnTo>
                    <a:pt x="940854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488059" y="3333927"/>
              <a:ext cx="9408795" cy="1147445"/>
            </a:xfrm>
            <a:custGeom>
              <a:avLst/>
              <a:gdLst/>
              <a:ahLst/>
              <a:cxnLst/>
              <a:rect l="l" t="t" r="r" b="b"/>
              <a:pathLst>
                <a:path w="9408795" h="1147445">
                  <a:moveTo>
                    <a:pt x="9408541" y="573532"/>
                  </a:moveTo>
                  <a:lnTo>
                    <a:pt x="0" y="573532"/>
                  </a:lnTo>
                  <a:lnTo>
                    <a:pt x="0" y="1147013"/>
                  </a:lnTo>
                  <a:lnTo>
                    <a:pt x="9408541" y="1147013"/>
                  </a:lnTo>
                  <a:lnTo>
                    <a:pt x="9408541" y="573532"/>
                  </a:lnTo>
                  <a:close/>
                </a:path>
                <a:path w="9408795" h="1147445">
                  <a:moveTo>
                    <a:pt x="9408541" y="0"/>
                  </a:moveTo>
                  <a:lnTo>
                    <a:pt x="0" y="0"/>
                  </a:lnTo>
                  <a:lnTo>
                    <a:pt x="0" y="573481"/>
                  </a:lnTo>
                  <a:lnTo>
                    <a:pt x="9408541" y="573481"/>
                  </a:lnTo>
                  <a:lnTo>
                    <a:pt x="940854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488059" y="4480864"/>
              <a:ext cx="9408795" cy="1147445"/>
            </a:xfrm>
            <a:custGeom>
              <a:avLst/>
              <a:gdLst/>
              <a:ahLst/>
              <a:cxnLst/>
              <a:rect l="l" t="t" r="r" b="b"/>
              <a:pathLst>
                <a:path w="9408795" h="1147445">
                  <a:moveTo>
                    <a:pt x="9408541" y="573506"/>
                  </a:moveTo>
                  <a:lnTo>
                    <a:pt x="0" y="573506"/>
                  </a:lnTo>
                  <a:lnTo>
                    <a:pt x="0" y="1108722"/>
                  </a:lnTo>
                  <a:lnTo>
                    <a:pt x="0" y="1146987"/>
                  </a:lnTo>
                  <a:lnTo>
                    <a:pt x="9408541" y="1146987"/>
                  </a:lnTo>
                  <a:lnTo>
                    <a:pt x="9408541" y="1108722"/>
                  </a:lnTo>
                  <a:lnTo>
                    <a:pt x="9408541" y="573506"/>
                  </a:lnTo>
                  <a:close/>
                </a:path>
                <a:path w="9408795" h="1147445">
                  <a:moveTo>
                    <a:pt x="9408541" y="0"/>
                  </a:moveTo>
                  <a:lnTo>
                    <a:pt x="0" y="0"/>
                  </a:lnTo>
                  <a:lnTo>
                    <a:pt x="0" y="573481"/>
                  </a:lnTo>
                  <a:lnTo>
                    <a:pt x="9408541" y="573481"/>
                  </a:lnTo>
                  <a:lnTo>
                    <a:pt x="9408541" y="0"/>
                  </a:lnTo>
                  <a:close/>
                </a:path>
              </a:pathLst>
            </a:custGeom>
            <a:solidFill>
              <a:srgbClr val="A9DDC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473708" y="1122806"/>
              <a:ext cx="9429750" cy="3931920"/>
            </a:xfrm>
            <a:custGeom>
              <a:avLst/>
              <a:gdLst/>
              <a:ahLst/>
              <a:cxnLst/>
              <a:rect l="l" t="t" r="r" b="b"/>
              <a:pathLst>
                <a:path w="9429750" h="3931920">
                  <a:moveTo>
                    <a:pt x="0" y="0"/>
                  </a:moveTo>
                  <a:lnTo>
                    <a:pt x="9429242" y="0"/>
                  </a:lnTo>
                </a:path>
                <a:path w="9429750" h="3931920">
                  <a:moveTo>
                    <a:pt x="0" y="573404"/>
                  </a:moveTo>
                  <a:lnTo>
                    <a:pt x="9429242" y="573404"/>
                  </a:lnTo>
                </a:path>
                <a:path w="9429750" h="3931920">
                  <a:moveTo>
                    <a:pt x="0" y="1637664"/>
                  </a:moveTo>
                  <a:lnTo>
                    <a:pt x="9429242" y="1637664"/>
                  </a:lnTo>
                </a:path>
                <a:path w="9429750" h="3931920">
                  <a:moveTo>
                    <a:pt x="0" y="2211069"/>
                  </a:moveTo>
                  <a:lnTo>
                    <a:pt x="9429242" y="2211069"/>
                  </a:lnTo>
                </a:path>
                <a:path w="9429750" h="3931920">
                  <a:moveTo>
                    <a:pt x="0" y="2784601"/>
                  </a:moveTo>
                  <a:lnTo>
                    <a:pt x="9429242" y="2784601"/>
                  </a:lnTo>
                </a:path>
                <a:path w="9429750" h="3931920">
                  <a:moveTo>
                    <a:pt x="0" y="3358133"/>
                  </a:moveTo>
                  <a:lnTo>
                    <a:pt x="9429242" y="3358133"/>
                  </a:lnTo>
                </a:path>
                <a:path w="9429750" h="3931920">
                  <a:moveTo>
                    <a:pt x="0" y="3931538"/>
                  </a:moveTo>
                  <a:lnTo>
                    <a:pt x="9429242" y="393153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488058" y="542925"/>
              <a:ext cx="0" cy="5099685"/>
            </a:xfrm>
            <a:custGeom>
              <a:avLst/>
              <a:gdLst/>
              <a:ahLst/>
              <a:cxnLst/>
              <a:rect l="l" t="t" r="r" b="b"/>
              <a:pathLst>
                <a:path h="5099685">
                  <a:moveTo>
                    <a:pt x="0" y="0"/>
                  </a:moveTo>
                  <a:lnTo>
                    <a:pt x="0" y="509921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0896600" y="542925"/>
              <a:ext cx="0" cy="5046980"/>
            </a:xfrm>
            <a:custGeom>
              <a:avLst/>
              <a:gdLst/>
              <a:ahLst/>
              <a:cxnLst/>
              <a:rect l="l" t="t" r="r" b="b"/>
              <a:pathLst>
                <a:path h="5046980">
                  <a:moveTo>
                    <a:pt x="0" y="0"/>
                  </a:moveTo>
                  <a:lnTo>
                    <a:pt x="0" y="504666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473708" y="552450"/>
              <a:ext cx="9429750" cy="0"/>
            </a:xfrm>
            <a:custGeom>
              <a:avLst/>
              <a:gdLst/>
              <a:ahLst/>
              <a:cxnLst/>
              <a:rect l="l" t="t" r="r" b="b"/>
              <a:pathLst>
                <a:path w="9429750">
                  <a:moveTo>
                    <a:pt x="0" y="0"/>
                  </a:moveTo>
                  <a:lnTo>
                    <a:pt x="9429242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473708" y="5627852"/>
              <a:ext cx="7023100" cy="0"/>
            </a:xfrm>
            <a:custGeom>
              <a:avLst/>
              <a:gdLst/>
              <a:ahLst/>
              <a:cxnLst/>
              <a:rect l="l" t="t" r="r" b="b"/>
              <a:pathLst>
                <a:path w="7023100">
                  <a:moveTo>
                    <a:pt x="0" y="0"/>
                  </a:moveTo>
                  <a:lnTo>
                    <a:pt x="7022592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85975" y="444535"/>
            <a:ext cx="8553450" cy="5105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227070">
              <a:lnSpc>
                <a:spcPct val="134300"/>
              </a:lnSpc>
              <a:spcBef>
                <a:spcPts val="105"/>
              </a:spcBef>
            </a:pPr>
            <a:r>
              <a:rPr sz="2800" spc="-10" dirty="0">
                <a:latin typeface="Calibri"/>
                <a:cs typeface="Calibri"/>
              </a:rPr>
              <a:t>Comunicazione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nella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madrelingua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Comunicazione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nelle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lingue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straniere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15100"/>
              </a:lnSpc>
              <a:spcBef>
                <a:spcPts val="650"/>
              </a:spcBef>
            </a:pPr>
            <a:r>
              <a:rPr sz="2800" spc="-15" dirty="0">
                <a:latin typeface="Calibri"/>
                <a:cs typeface="Calibri"/>
              </a:rPr>
              <a:t>Competenza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matematica</a:t>
            </a:r>
            <a:r>
              <a:rPr sz="2800" spc="-5" dirty="0">
                <a:latin typeface="Calibri"/>
                <a:cs typeface="Calibri"/>
              </a:rPr>
              <a:t> 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competenze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base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scienza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tecnologia</a:t>
            </a:r>
            <a:endParaRPr sz="2800" dirty="0">
              <a:latin typeface="Calibri"/>
              <a:cs typeface="Calibri"/>
            </a:endParaRPr>
          </a:p>
          <a:p>
            <a:pPr marL="12700" marR="5398135">
              <a:lnSpc>
                <a:spcPct val="134400"/>
              </a:lnSpc>
            </a:pPr>
            <a:r>
              <a:rPr sz="2800" spc="-15" dirty="0">
                <a:latin typeface="Calibri"/>
                <a:cs typeface="Calibri"/>
              </a:rPr>
              <a:t>Competenza </a:t>
            </a:r>
            <a:r>
              <a:rPr sz="2800" spc="-10" dirty="0">
                <a:latin typeface="Calibri"/>
                <a:cs typeface="Calibri"/>
              </a:rPr>
              <a:t>digitale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Imparare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ad</a:t>
            </a:r>
            <a:r>
              <a:rPr sz="2800" spc="-20" dirty="0">
                <a:latin typeface="Calibri"/>
                <a:cs typeface="Calibri"/>
              </a:rPr>
              <a:t> imparare</a:t>
            </a:r>
            <a:endParaRPr sz="2800" dirty="0">
              <a:latin typeface="Calibri"/>
              <a:cs typeface="Calibri"/>
            </a:endParaRPr>
          </a:p>
          <a:p>
            <a:pPr marL="12700" marR="2672715">
              <a:lnSpc>
                <a:spcPct val="134400"/>
              </a:lnSpc>
              <a:tabLst>
                <a:tab pos="3211830" algn="l"/>
              </a:tabLst>
            </a:pPr>
            <a:r>
              <a:rPr sz="2800" spc="-15" dirty="0">
                <a:latin typeface="Calibri"/>
                <a:cs typeface="Calibri"/>
              </a:rPr>
              <a:t>Spirito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 </a:t>
            </a:r>
            <a:r>
              <a:rPr sz="2800" spc="-15" dirty="0">
                <a:latin typeface="Calibri"/>
                <a:cs typeface="Calibri"/>
              </a:rPr>
              <a:t>iniziativa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imprenditorialità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Competenze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sociali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	civiche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Consapevolezza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ed </a:t>
            </a:r>
            <a:r>
              <a:rPr sz="2800" spc="-10" dirty="0">
                <a:latin typeface="Calibri"/>
                <a:cs typeface="Calibri"/>
              </a:rPr>
              <a:t>espressione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culturale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420" y="7937"/>
            <a:ext cx="10272141" cy="541337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541521" y="0"/>
            <a:ext cx="44386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LE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8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COMPETENZE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CHIAVE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-14287" y="5646737"/>
            <a:ext cx="3053715" cy="1225550"/>
            <a:chOff x="-14287" y="5646737"/>
            <a:chExt cx="3053715" cy="1225550"/>
          </a:xfrm>
        </p:grpSpPr>
        <p:sp>
          <p:nvSpPr>
            <p:cNvPr id="15" name="object 15"/>
            <p:cNvSpPr/>
            <p:nvPr/>
          </p:nvSpPr>
          <p:spPr>
            <a:xfrm>
              <a:off x="0" y="5661025"/>
              <a:ext cx="3025140" cy="1196975"/>
            </a:xfrm>
            <a:custGeom>
              <a:avLst/>
              <a:gdLst/>
              <a:ahLst/>
              <a:cxnLst/>
              <a:rect l="l" t="t" r="r" b="b"/>
              <a:pathLst>
                <a:path w="3025140" h="1196975">
                  <a:moveTo>
                    <a:pt x="3024759" y="0"/>
                  </a:moveTo>
                  <a:lnTo>
                    <a:pt x="0" y="0"/>
                  </a:lnTo>
                  <a:lnTo>
                    <a:pt x="0" y="1196974"/>
                  </a:lnTo>
                  <a:lnTo>
                    <a:pt x="3024759" y="1196974"/>
                  </a:lnTo>
                  <a:lnTo>
                    <a:pt x="302475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5661025"/>
              <a:ext cx="3025140" cy="1196975"/>
            </a:xfrm>
            <a:custGeom>
              <a:avLst/>
              <a:gdLst/>
              <a:ahLst/>
              <a:cxnLst/>
              <a:rect l="l" t="t" r="r" b="b"/>
              <a:pathLst>
                <a:path w="3025140" h="1196975">
                  <a:moveTo>
                    <a:pt x="0" y="1196974"/>
                  </a:moveTo>
                  <a:lnTo>
                    <a:pt x="3024759" y="1196974"/>
                  </a:lnTo>
                  <a:lnTo>
                    <a:pt x="3024759" y="0"/>
                  </a:lnTo>
                  <a:lnTo>
                    <a:pt x="0" y="0"/>
                  </a:lnTo>
                  <a:lnTo>
                    <a:pt x="0" y="1196974"/>
                  </a:lnTo>
                  <a:close/>
                </a:path>
              </a:pathLst>
            </a:custGeom>
            <a:ln w="285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41528" y="6225336"/>
            <a:ext cx="27444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0D0D0D"/>
                </a:solidFill>
                <a:latin typeface="Calibri"/>
                <a:cs typeface="Calibri"/>
              </a:rPr>
              <a:t>aree</a:t>
            </a:r>
            <a:r>
              <a:rPr sz="28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D0D0D"/>
                </a:solidFill>
                <a:latin typeface="Calibri"/>
                <a:cs typeface="Calibri"/>
              </a:rPr>
              <a:t>fondamentali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491537" y="5584825"/>
            <a:ext cx="3705225" cy="1278255"/>
            <a:chOff x="8491537" y="5584825"/>
            <a:chExt cx="3705225" cy="1278255"/>
          </a:xfrm>
        </p:grpSpPr>
        <p:sp>
          <p:nvSpPr>
            <p:cNvPr id="19" name="object 19"/>
            <p:cNvSpPr/>
            <p:nvPr/>
          </p:nvSpPr>
          <p:spPr>
            <a:xfrm>
              <a:off x="8496300" y="5589587"/>
              <a:ext cx="3695700" cy="1268730"/>
            </a:xfrm>
            <a:custGeom>
              <a:avLst/>
              <a:gdLst/>
              <a:ahLst/>
              <a:cxnLst/>
              <a:rect l="l" t="t" r="r" b="b"/>
              <a:pathLst>
                <a:path w="3695700" h="1268729">
                  <a:moveTo>
                    <a:pt x="3695700" y="0"/>
                  </a:moveTo>
                  <a:lnTo>
                    <a:pt x="0" y="0"/>
                  </a:lnTo>
                  <a:lnTo>
                    <a:pt x="0" y="1268412"/>
                  </a:lnTo>
                  <a:lnTo>
                    <a:pt x="3695700" y="1268412"/>
                  </a:lnTo>
                  <a:lnTo>
                    <a:pt x="36957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8496300" y="5589587"/>
              <a:ext cx="3695700" cy="1268730"/>
            </a:xfrm>
            <a:custGeom>
              <a:avLst/>
              <a:gdLst/>
              <a:ahLst/>
              <a:cxnLst/>
              <a:rect l="l" t="t" r="r" b="b"/>
              <a:pathLst>
                <a:path w="3695700" h="1268729">
                  <a:moveTo>
                    <a:pt x="0" y="1268412"/>
                  </a:moveTo>
                  <a:lnTo>
                    <a:pt x="3695700" y="1268412"/>
                  </a:lnTo>
                  <a:lnTo>
                    <a:pt x="3695700" y="0"/>
                  </a:lnTo>
                  <a:lnTo>
                    <a:pt x="0" y="0"/>
                  </a:lnTo>
                  <a:lnTo>
                    <a:pt x="0" y="1268412"/>
                  </a:lnTo>
                  <a:close/>
                </a:path>
              </a:pathLst>
            </a:custGeom>
            <a:ln w="952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956293" y="5762955"/>
            <a:ext cx="2778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90165" algn="l"/>
              </a:tabLst>
            </a:pPr>
            <a:r>
              <a:rPr sz="2800" b="1" spc="-10" dirty="0">
                <a:solidFill>
                  <a:srgbClr val="0D0D0D"/>
                </a:solidFill>
                <a:latin typeface="Calibri"/>
                <a:cs typeface="Calibri"/>
              </a:rPr>
              <a:t>Comp</a:t>
            </a:r>
            <a:r>
              <a:rPr sz="2800" b="1" spc="-35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2800" b="1" spc="-40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2800" b="1" spc="-10" dirty="0">
                <a:solidFill>
                  <a:srgbClr val="0D0D0D"/>
                </a:solidFill>
                <a:latin typeface="Calibri"/>
                <a:cs typeface="Calibri"/>
              </a:rPr>
              <a:t>en</a:t>
            </a:r>
            <a:r>
              <a:rPr sz="2800" b="1" spc="-55" dirty="0">
                <a:solidFill>
                  <a:srgbClr val="0D0D0D"/>
                </a:solidFill>
                <a:latin typeface="Calibri"/>
                <a:cs typeface="Calibri"/>
              </a:rPr>
              <a:t>z</a:t>
            </a:r>
            <a:r>
              <a:rPr sz="2800" b="1" spc="-5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2800" b="1" spc="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D0D0D"/>
                </a:solidFill>
                <a:latin typeface="Calibri"/>
                <a:cs typeface="Calibri"/>
              </a:rPr>
              <a:t>per</a:t>
            </a:r>
            <a:r>
              <a:rPr sz="2800" b="1" dirty="0">
                <a:solidFill>
                  <a:srgbClr val="0D0D0D"/>
                </a:solidFill>
                <a:latin typeface="Calibri"/>
                <a:cs typeface="Calibri"/>
              </a:rPr>
              <a:t>	</a:t>
            </a:r>
            <a:r>
              <a:rPr sz="2800" b="1" spc="-5" dirty="0">
                <a:solidFill>
                  <a:srgbClr val="0D0D0D"/>
                </a:solidFill>
                <a:latin typeface="Calibri"/>
                <a:cs typeface="Calibri"/>
              </a:rPr>
              <a:t>il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98609" y="6189675"/>
            <a:ext cx="2292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0D0D0D"/>
                </a:solidFill>
                <a:latin typeface="Calibri"/>
                <a:cs typeface="Calibri"/>
              </a:rPr>
              <a:t>progetto</a:t>
            </a:r>
            <a:r>
              <a:rPr sz="2800" b="1" spc="-5" dirty="0">
                <a:solidFill>
                  <a:srgbClr val="0D0D0D"/>
                </a:solidFill>
                <a:latin typeface="Calibri"/>
                <a:cs typeface="Calibri"/>
              </a:rPr>
              <a:t> di</a:t>
            </a:r>
            <a:r>
              <a:rPr sz="2800" b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D0D0D"/>
                </a:solidFill>
                <a:latin typeface="Calibri"/>
                <a:cs typeface="Calibri"/>
              </a:rPr>
              <a:t>vita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16483" y="1692338"/>
            <a:ext cx="11151870" cy="5170805"/>
            <a:chOff x="616483" y="1692338"/>
            <a:chExt cx="11151870" cy="5170805"/>
          </a:xfrm>
        </p:grpSpPr>
        <p:sp>
          <p:nvSpPr>
            <p:cNvPr id="24" name="object 24"/>
            <p:cNvSpPr/>
            <p:nvPr/>
          </p:nvSpPr>
          <p:spPr>
            <a:xfrm>
              <a:off x="624420" y="1700276"/>
              <a:ext cx="864235" cy="3745229"/>
            </a:xfrm>
            <a:custGeom>
              <a:avLst/>
              <a:gdLst/>
              <a:ahLst/>
              <a:cxnLst/>
              <a:rect l="l" t="t" r="r" b="b"/>
              <a:pathLst>
                <a:path w="864235" h="3745229">
                  <a:moveTo>
                    <a:pt x="863638" y="0"/>
                  </a:moveTo>
                  <a:lnTo>
                    <a:pt x="107950" y="0"/>
                  </a:lnTo>
                  <a:lnTo>
                    <a:pt x="107950" y="3528949"/>
                  </a:lnTo>
                  <a:lnTo>
                    <a:pt x="0" y="3528949"/>
                  </a:lnTo>
                  <a:lnTo>
                    <a:pt x="215900" y="3744849"/>
                  </a:lnTo>
                  <a:lnTo>
                    <a:pt x="431800" y="3528949"/>
                  </a:lnTo>
                  <a:lnTo>
                    <a:pt x="323850" y="3528949"/>
                  </a:lnTo>
                  <a:lnTo>
                    <a:pt x="323850" y="215900"/>
                  </a:lnTo>
                  <a:lnTo>
                    <a:pt x="863638" y="215900"/>
                  </a:lnTo>
                  <a:lnTo>
                    <a:pt x="86363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624420" y="1700276"/>
              <a:ext cx="864235" cy="3745229"/>
            </a:xfrm>
            <a:custGeom>
              <a:avLst/>
              <a:gdLst/>
              <a:ahLst/>
              <a:cxnLst/>
              <a:rect l="l" t="t" r="r" b="b"/>
              <a:pathLst>
                <a:path w="864235" h="3745229">
                  <a:moveTo>
                    <a:pt x="863638" y="215900"/>
                  </a:moveTo>
                  <a:lnTo>
                    <a:pt x="323850" y="215900"/>
                  </a:lnTo>
                  <a:lnTo>
                    <a:pt x="323850" y="3528949"/>
                  </a:lnTo>
                  <a:lnTo>
                    <a:pt x="431800" y="3528949"/>
                  </a:lnTo>
                  <a:lnTo>
                    <a:pt x="215900" y="3744849"/>
                  </a:lnTo>
                  <a:lnTo>
                    <a:pt x="0" y="3528949"/>
                  </a:lnTo>
                  <a:lnTo>
                    <a:pt x="107950" y="3528949"/>
                  </a:lnTo>
                  <a:lnTo>
                    <a:pt x="107950" y="0"/>
                  </a:lnTo>
                  <a:lnTo>
                    <a:pt x="863638" y="0"/>
                  </a:lnTo>
                  <a:lnTo>
                    <a:pt x="863638" y="215900"/>
                  </a:lnTo>
                  <a:close/>
                </a:path>
              </a:pathLst>
            </a:custGeom>
            <a:ln w="15874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0896600" y="3644900"/>
              <a:ext cx="863600" cy="2016125"/>
            </a:xfrm>
            <a:custGeom>
              <a:avLst/>
              <a:gdLst/>
              <a:ahLst/>
              <a:cxnLst/>
              <a:rect l="l" t="t" r="r" b="b"/>
              <a:pathLst>
                <a:path w="863600" h="2016125">
                  <a:moveTo>
                    <a:pt x="802513" y="0"/>
                  </a:moveTo>
                  <a:lnTo>
                    <a:pt x="0" y="0"/>
                  </a:lnTo>
                  <a:lnTo>
                    <a:pt x="0" y="215900"/>
                  </a:lnTo>
                  <a:lnTo>
                    <a:pt x="586613" y="215900"/>
                  </a:lnTo>
                  <a:lnTo>
                    <a:pt x="586613" y="1800225"/>
                  </a:lnTo>
                  <a:lnTo>
                    <a:pt x="525526" y="1800225"/>
                  </a:lnTo>
                  <a:lnTo>
                    <a:pt x="694563" y="2016125"/>
                  </a:lnTo>
                  <a:lnTo>
                    <a:pt x="863600" y="1800225"/>
                  </a:lnTo>
                  <a:lnTo>
                    <a:pt x="802513" y="1800225"/>
                  </a:lnTo>
                  <a:lnTo>
                    <a:pt x="80251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0896600" y="3644900"/>
              <a:ext cx="863600" cy="2016125"/>
            </a:xfrm>
            <a:custGeom>
              <a:avLst/>
              <a:gdLst/>
              <a:ahLst/>
              <a:cxnLst/>
              <a:rect l="l" t="t" r="r" b="b"/>
              <a:pathLst>
                <a:path w="863600" h="2016125">
                  <a:moveTo>
                    <a:pt x="0" y="215900"/>
                  </a:moveTo>
                  <a:lnTo>
                    <a:pt x="586613" y="215900"/>
                  </a:lnTo>
                  <a:lnTo>
                    <a:pt x="586613" y="1800225"/>
                  </a:lnTo>
                  <a:lnTo>
                    <a:pt x="525526" y="1800225"/>
                  </a:lnTo>
                  <a:lnTo>
                    <a:pt x="694563" y="2016125"/>
                  </a:lnTo>
                  <a:lnTo>
                    <a:pt x="863600" y="1800225"/>
                  </a:lnTo>
                  <a:lnTo>
                    <a:pt x="802513" y="1800225"/>
                  </a:lnTo>
                  <a:lnTo>
                    <a:pt x="802513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3120009" y="5732462"/>
              <a:ext cx="4703445" cy="1125855"/>
            </a:xfrm>
            <a:custGeom>
              <a:avLst/>
              <a:gdLst/>
              <a:ahLst/>
              <a:cxnLst/>
              <a:rect l="l" t="t" r="r" b="b"/>
              <a:pathLst>
                <a:path w="4703445" h="1125854">
                  <a:moveTo>
                    <a:pt x="4703191" y="0"/>
                  </a:moveTo>
                  <a:lnTo>
                    <a:pt x="0" y="0"/>
                  </a:lnTo>
                  <a:lnTo>
                    <a:pt x="0" y="1125537"/>
                  </a:lnTo>
                  <a:lnTo>
                    <a:pt x="4703191" y="1125537"/>
                  </a:lnTo>
                  <a:lnTo>
                    <a:pt x="4703191" y="0"/>
                  </a:lnTo>
                  <a:close/>
                </a:path>
              </a:pathLst>
            </a:custGeom>
            <a:solidFill>
              <a:srgbClr val="A9DDC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3120009" y="5732462"/>
              <a:ext cx="4703445" cy="1125855"/>
            </a:xfrm>
            <a:custGeom>
              <a:avLst/>
              <a:gdLst/>
              <a:ahLst/>
              <a:cxnLst/>
              <a:rect l="l" t="t" r="r" b="b"/>
              <a:pathLst>
                <a:path w="4703445" h="1125854">
                  <a:moveTo>
                    <a:pt x="0" y="1125537"/>
                  </a:moveTo>
                  <a:lnTo>
                    <a:pt x="4703191" y="1125537"/>
                  </a:lnTo>
                  <a:lnTo>
                    <a:pt x="4703191" y="0"/>
                  </a:lnTo>
                  <a:lnTo>
                    <a:pt x="0" y="0"/>
                  </a:lnTo>
                  <a:lnTo>
                    <a:pt x="0" y="1125537"/>
                  </a:lnTo>
                  <a:close/>
                </a:path>
              </a:pathLst>
            </a:custGeom>
            <a:ln w="952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051553" y="5834278"/>
            <a:ext cx="2842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0D0D0D"/>
                </a:solidFill>
                <a:latin typeface="Calibri"/>
                <a:cs typeface="Calibri"/>
              </a:rPr>
              <a:t>Competenze</a:t>
            </a:r>
            <a:r>
              <a:rPr sz="2800" b="1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0D0D0D"/>
                </a:solidFill>
                <a:latin typeface="Calibri"/>
                <a:cs typeface="Calibri"/>
              </a:rPr>
              <a:t>legate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91865" y="6260998"/>
            <a:ext cx="3957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0D0D0D"/>
                </a:solidFill>
                <a:latin typeface="Calibri"/>
                <a:cs typeface="Calibri"/>
              </a:rPr>
              <a:t>all’esercizio</a:t>
            </a:r>
            <a:r>
              <a:rPr sz="2800" b="1" spc="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D0D0D"/>
                </a:solidFill>
                <a:latin typeface="Calibri"/>
                <a:cs typeface="Calibri"/>
              </a:rPr>
              <a:t>di </a:t>
            </a:r>
            <a:r>
              <a:rPr sz="2800" b="1" spc="-15" dirty="0">
                <a:solidFill>
                  <a:srgbClr val="0D0D0D"/>
                </a:solidFill>
                <a:latin typeface="Calibri"/>
                <a:cs typeface="Calibri"/>
              </a:rPr>
              <a:t>cittadinanza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815262" y="5581650"/>
            <a:ext cx="496570" cy="663575"/>
            <a:chOff x="7815262" y="5581650"/>
            <a:chExt cx="496570" cy="663575"/>
          </a:xfrm>
        </p:grpSpPr>
        <p:sp>
          <p:nvSpPr>
            <p:cNvPr id="33" name="object 33"/>
            <p:cNvSpPr/>
            <p:nvPr/>
          </p:nvSpPr>
          <p:spPr>
            <a:xfrm>
              <a:off x="7823200" y="5589587"/>
              <a:ext cx="480695" cy="647700"/>
            </a:xfrm>
            <a:custGeom>
              <a:avLst/>
              <a:gdLst/>
              <a:ahLst/>
              <a:cxnLst/>
              <a:rect l="l" t="t" r="r" b="b"/>
              <a:pathLst>
                <a:path w="480695" h="647700">
                  <a:moveTo>
                    <a:pt x="480441" y="0"/>
                  </a:moveTo>
                  <a:lnTo>
                    <a:pt x="322833" y="0"/>
                  </a:lnTo>
                  <a:lnTo>
                    <a:pt x="322833" y="485267"/>
                  </a:lnTo>
                  <a:lnTo>
                    <a:pt x="120142" y="485267"/>
                  </a:lnTo>
                  <a:lnTo>
                    <a:pt x="120142" y="480504"/>
                  </a:lnTo>
                  <a:lnTo>
                    <a:pt x="0" y="564095"/>
                  </a:lnTo>
                  <a:lnTo>
                    <a:pt x="120142" y="647700"/>
                  </a:lnTo>
                  <a:lnTo>
                    <a:pt x="120142" y="642937"/>
                  </a:lnTo>
                  <a:lnTo>
                    <a:pt x="480441" y="642937"/>
                  </a:lnTo>
                  <a:lnTo>
                    <a:pt x="480441" y="0"/>
                  </a:lnTo>
                  <a:close/>
                </a:path>
              </a:pathLst>
            </a:custGeom>
            <a:solidFill>
              <a:srgbClr val="A9DDC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7823200" y="5589587"/>
              <a:ext cx="480695" cy="647700"/>
            </a:xfrm>
            <a:custGeom>
              <a:avLst/>
              <a:gdLst/>
              <a:ahLst/>
              <a:cxnLst/>
              <a:rect l="l" t="t" r="r" b="b"/>
              <a:pathLst>
                <a:path w="480695" h="647700">
                  <a:moveTo>
                    <a:pt x="322833" y="0"/>
                  </a:moveTo>
                  <a:lnTo>
                    <a:pt x="322833" y="485267"/>
                  </a:lnTo>
                  <a:lnTo>
                    <a:pt x="120142" y="485267"/>
                  </a:lnTo>
                  <a:lnTo>
                    <a:pt x="120142" y="480504"/>
                  </a:lnTo>
                  <a:lnTo>
                    <a:pt x="0" y="564095"/>
                  </a:lnTo>
                  <a:lnTo>
                    <a:pt x="120142" y="647700"/>
                  </a:lnTo>
                  <a:lnTo>
                    <a:pt x="120142" y="642937"/>
                  </a:lnTo>
                  <a:lnTo>
                    <a:pt x="480441" y="642937"/>
                  </a:lnTo>
                  <a:lnTo>
                    <a:pt x="480441" y="0"/>
                  </a:lnTo>
                  <a:lnTo>
                    <a:pt x="322833" y="0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19252" y="5784900"/>
            <a:ext cx="25857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00" b="1" spc="-7" baseline="-1984" dirty="0">
                <a:solidFill>
                  <a:srgbClr val="0D0D0D"/>
                </a:solidFill>
                <a:latin typeface="Calibri"/>
                <a:cs typeface="Calibri"/>
              </a:rPr>
              <a:t>Acquisi</a:t>
            </a:r>
            <a:r>
              <a:rPr sz="4200" b="1" spc="-569" baseline="-1984" dirty="0">
                <a:solidFill>
                  <a:srgbClr val="0D0D0D"/>
                </a:solidFill>
                <a:latin typeface="Calibri"/>
                <a:cs typeface="Calibri"/>
              </a:rPr>
              <a:t>z</a:t>
            </a:r>
            <a:r>
              <a:rPr sz="1000" spc="-215" dirty="0">
                <a:latin typeface="Calibri"/>
                <a:cs typeface="Calibri"/>
              </a:rPr>
              <a:t>A</a:t>
            </a:r>
            <a:r>
              <a:rPr sz="4200" b="1" spc="-735" baseline="-1984" dirty="0">
                <a:solidFill>
                  <a:srgbClr val="0D0D0D"/>
                </a:solidFill>
                <a:latin typeface="Calibri"/>
                <a:cs typeface="Calibri"/>
              </a:rPr>
              <a:t>i</a:t>
            </a:r>
            <a:r>
              <a:rPr sz="1000" spc="-5" dirty="0">
                <a:latin typeface="Calibri"/>
                <a:cs typeface="Calibri"/>
              </a:rPr>
              <a:t>l</a:t>
            </a:r>
            <a:r>
              <a:rPr sz="1000" spc="-250" dirty="0">
                <a:latin typeface="Calibri"/>
                <a:cs typeface="Calibri"/>
              </a:rPr>
              <a:t>e</a:t>
            </a:r>
            <a:r>
              <a:rPr sz="4200" b="1" spc="-1904" baseline="-1984" dirty="0">
                <a:solidFill>
                  <a:srgbClr val="0D0D0D"/>
                </a:solidFill>
                <a:latin typeface="Calibri"/>
                <a:cs typeface="Calibri"/>
              </a:rPr>
              <a:t>o</a:t>
            </a:r>
            <a:r>
              <a:rPr sz="1000" spc="-15" dirty="0">
                <a:latin typeface="Calibri"/>
                <a:cs typeface="Calibri"/>
              </a:rPr>
              <a:t>ss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spc="-509" dirty="0">
                <a:latin typeface="Calibri"/>
                <a:cs typeface="Calibri"/>
              </a:rPr>
              <a:t>n</a:t>
            </a:r>
            <a:r>
              <a:rPr sz="4200" b="1" spc="-1492" baseline="-1984" dirty="0">
                <a:solidFill>
                  <a:srgbClr val="0D0D0D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latin typeface="Calibri"/>
                <a:cs typeface="Calibri"/>
              </a:rPr>
              <a:t>dr</a:t>
            </a:r>
            <a:r>
              <a:rPr sz="1000" spc="-425" dirty="0">
                <a:latin typeface="Calibri"/>
                <a:cs typeface="Calibri"/>
              </a:rPr>
              <a:t>o</a:t>
            </a:r>
            <a:r>
              <a:rPr sz="4200" b="1" spc="-67" baseline="-1984" dirty="0">
                <a:solidFill>
                  <a:srgbClr val="0D0D0D"/>
                </a:solidFill>
                <a:latin typeface="Calibri"/>
                <a:cs typeface="Calibri"/>
              </a:rPr>
              <a:t>i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260" dirty="0">
                <a:latin typeface="Calibri"/>
                <a:cs typeface="Calibri"/>
              </a:rPr>
              <a:t>a</a:t>
            </a:r>
            <a:r>
              <a:rPr sz="4200" b="1" spc="-1875" baseline="-1984" dirty="0">
                <a:solidFill>
                  <a:srgbClr val="0D0D0D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latin typeface="Calibri"/>
                <a:cs typeface="Calibri"/>
              </a:rPr>
              <a:t>cc</a:t>
            </a:r>
            <a:r>
              <a:rPr sz="1000" spc="-130" dirty="0">
                <a:latin typeface="Calibri"/>
                <a:cs typeface="Calibri"/>
              </a:rPr>
              <a:t>h</a:t>
            </a:r>
            <a:r>
              <a:rPr sz="4200" b="1" spc="-1942" baseline="-1984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el</a:t>
            </a:r>
            <a:r>
              <a:rPr sz="1000" spc="-10" dirty="0">
                <a:latin typeface="Calibri"/>
                <a:cs typeface="Calibri"/>
              </a:rPr>
              <a:t>l</a:t>
            </a:r>
            <a:r>
              <a:rPr sz="1000" spc="-145" dirty="0">
                <a:latin typeface="Calibri"/>
                <a:cs typeface="Calibri"/>
              </a:rPr>
              <a:t>a</a:t>
            </a:r>
            <a:r>
              <a:rPr sz="4200" b="1" spc="-7" baseline="-1984" dirty="0">
                <a:solidFill>
                  <a:srgbClr val="0D0D0D"/>
                </a:solidFill>
                <a:latin typeface="Calibri"/>
                <a:cs typeface="Calibri"/>
              </a:rPr>
              <a:t>l</a:t>
            </a:r>
            <a:r>
              <a:rPr sz="4200" b="1" spc="-30" baseline="-1984" dirty="0">
                <a:solidFill>
                  <a:srgbClr val="0D0D0D"/>
                </a:solidFill>
                <a:latin typeface="Calibri"/>
                <a:cs typeface="Calibri"/>
              </a:rPr>
              <a:t>l</a:t>
            </a:r>
            <a:r>
              <a:rPr sz="4200" b="1" spc="-7" baseline="-1984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endParaRPr sz="4200" baseline="-1984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256655"/>
            <a:chOff x="0" y="0"/>
            <a:chExt cx="12192000" cy="6256655"/>
          </a:xfrm>
        </p:grpSpPr>
        <p:sp>
          <p:nvSpPr>
            <p:cNvPr id="3" name="object 3"/>
            <p:cNvSpPr/>
            <p:nvPr/>
          </p:nvSpPr>
          <p:spPr>
            <a:xfrm>
              <a:off x="1396111" y="2421508"/>
              <a:ext cx="9407525" cy="0"/>
            </a:xfrm>
            <a:custGeom>
              <a:avLst/>
              <a:gdLst/>
              <a:ahLst/>
              <a:cxnLst/>
              <a:rect l="l" t="t" r="r" b="b"/>
              <a:pathLst>
                <a:path w="9407525">
                  <a:moveTo>
                    <a:pt x="0" y="0"/>
                  </a:moveTo>
                  <a:lnTo>
                    <a:pt x="534288" y="0"/>
                  </a:lnTo>
                </a:path>
                <a:path w="9407525">
                  <a:moveTo>
                    <a:pt x="6670421" y="0"/>
                  </a:moveTo>
                  <a:lnTo>
                    <a:pt x="8388477" y="0"/>
                  </a:lnTo>
                </a:path>
                <a:path w="9407525">
                  <a:moveTo>
                    <a:pt x="8486140" y="0"/>
                  </a:moveTo>
                  <a:lnTo>
                    <a:pt x="9407398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43470" y="0"/>
              <a:ext cx="10939145" cy="809625"/>
            </a:xfrm>
            <a:custGeom>
              <a:avLst/>
              <a:gdLst/>
              <a:ahLst/>
              <a:cxnLst/>
              <a:rect l="l" t="t" r="r" b="b"/>
              <a:pathLst>
                <a:path w="10939145" h="809625">
                  <a:moveTo>
                    <a:pt x="10938891" y="0"/>
                  </a:moveTo>
                  <a:lnTo>
                    <a:pt x="0" y="0"/>
                  </a:lnTo>
                  <a:lnTo>
                    <a:pt x="0" y="809625"/>
                  </a:lnTo>
                  <a:lnTo>
                    <a:pt x="10938891" y="809625"/>
                  </a:lnTo>
                  <a:lnTo>
                    <a:pt x="10938891" y="0"/>
                  </a:lnTo>
                  <a:close/>
                </a:path>
              </a:pathLst>
            </a:custGeom>
            <a:solidFill>
              <a:srgbClr val="DEB34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18513" y="88849"/>
            <a:ext cx="8588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202020"/>
                </a:solidFill>
              </a:rPr>
              <a:t>QUALE</a:t>
            </a:r>
            <a:r>
              <a:rPr sz="3600" spc="-10" dirty="0">
                <a:solidFill>
                  <a:srgbClr val="202020"/>
                </a:solidFill>
              </a:rPr>
              <a:t> PROCEDURA</a:t>
            </a:r>
            <a:r>
              <a:rPr sz="3600" spc="-25" dirty="0">
                <a:solidFill>
                  <a:srgbClr val="202020"/>
                </a:solidFill>
              </a:rPr>
              <a:t> </a:t>
            </a:r>
            <a:r>
              <a:rPr sz="3600" dirty="0">
                <a:solidFill>
                  <a:srgbClr val="202020"/>
                </a:solidFill>
              </a:rPr>
              <a:t>=</a:t>
            </a:r>
            <a:r>
              <a:rPr sz="3600" spc="-25" dirty="0">
                <a:solidFill>
                  <a:srgbClr val="202020"/>
                </a:solidFill>
              </a:rPr>
              <a:t> </a:t>
            </a:r>
            <a:r>
              <a:rPr sz="3600" dirty="0">
                <a:solidFill>
                  <a:srgbClr val="202020"/>
                </a:solidFill>
              </a:rPr>
              <a:t>ABITUDINE</a:t>
            </a:r>
            <a:r>
              <a:rPr sz="3600" spc="-5" dirty="0">
                <a:solidFill>
                  <a:srgbClr val="202020"/>
                </a:solidFill>
              </a:rPr>
              <a:t> </a:t>
            </a:r>
            <a:r>
              <a:rPr sz="3600" spc="-45" dirty="0">
                <a:solidFill>
                  <a:srgbClr val="202020"/>
                </a:solidFill>
              </a:rPr>
              <a:t>MENTALE</a:t>
            </a:r>
            <a:r>
              <a:rPr sz="3600" spc="-10" dirty="0">
                <a:solidFill>
                  <a:srgbClr val="202020"/>
                </a:solidFill>
              </a:rPr>
              <a:t> </a:t>
            </a:r>
            <a:r>
              <a:rPr sz="3600" dirty="0">
                <a:solidFill>
                  <a:srgbClr val="202020"/>
                </a:solidFill>
              </a:rPr>
              <a:t>?</a:t>
            </a:r>
            <a:endParaRPr sz="3600" dirty="0"/>
          </a:p>
        </p:txBody>
      </p:sp>
      <p:sp>
        <p:nvSpPr>
          <p:cNvPr id="6" name="object 6"/>
          <p:cNvSpPr txBox="1"/>
          <p:nvPr/>
        </p:nvSpPr>
        <p:spPr>
          <a:xfrm>
            <a:off x="1930400" y="809625"/>
            <a:ext cx="5862955" cy="936625"/>
          </a:xfrm>
          <a:prstGeom prst="rect">
            <a:avLst/>
          </a:prstGeom>
          <a:solidFill>
            <a:srgbClr val="FFFF99"/>
          </a:solidFill>
          <a:ln w="15875">
            <a:solidFill>
              <a:srgbClr val="5F6E1C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sz="2400" b="1" spc="-10" dirty="0">
                <a:solidFill>
                  <a:srgbClr val="0F0F0F"/>
                </a:solidFill>
                <a:latin typeface="Calibri"/>
                <a:cs typeface="Calibri"/>
              </a:rPr>
              <a:t>Individuo</a:t>
            </a:r>
            <a:r>
              <a:rPr sz="2400" b="1" spc="-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F0F0F"/>
                </a:solidFill>
                <a:latin typeface="Calibri"/>
                <a:cs typeface="Calibri"/>
              </a:rPr>
              <a:t>la</a:t>
            </a:r>
            <a:r>
              <a:rPr sz="2400" b="1" spc="-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F0F0F"/>
                </a:solidFill>
                <a:latin typeface="Calibri"/>
                <a:cs typeface="Calibri"/>
              </a:rPr>
              <a:t>competenza</a:t>
            </a:r>
            <a:r>
              <a:rPr sz="2400" b="1" spc="-3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F0F0F"/>
                </a:solidFill>
                <a:latin typeface="Calibri"/>
                <a:cs typeface="Calibri"/>
              </a:rPr>
              <a:t>(</a:t>
            </a:r>
            <a:r>
              <a:rPr sz="2400" b="1" spc="-1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F0F0F"/>
                </a:solidFill>
                <a:latin typeface="Calibri"/>
                <a:cs typeface="Calibri"/>
              </a:rPr>
              <a:t>lo</a:t>
            </a:r>
            <a:r>
              <a:rPr sz="2400" b="1" spc="-2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F0F0F"/>
                </a:solidFill>
                <a:latin typeface="Calibri"/>
                <a:cs typeface="Calibri"/>
              </a:rPr>
              <a:t>schema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spc="-10" dirty="0">
                <a:solidFill>
                  <a:srgbClr val="0F0F0F"/>
                </a:solidFill>
                <a:latin typeface="Calibri"/>
                <a:cs typeface="Calibri"/>
              </a:rPr>
              <a:t>mentale </a:t>
            </a:r>
            <a:r>
              <a:rPr sz="2400" b="1" dirty="0">
                <a:solidFill>
                  <a:srgbClr val="0F0F0F"/>
                </a:solidFill>
                <a:latin typeface="Calibri"/>
                <a:cs typeface="Calibri"/>
              </a:rPr>
              <a:t>da</a:t>
            </a:r>
            <a:r>
              <a:rPr sz="2400" b="1" spc="-15" dirty="0">
                <a:solidFill>
                  <a:srgbClr val="0F0F0F"/>
                </a:solidFill>
                <a:latin typeface="Calibri"/>
                <a:cs typeface="Calibri"/>
              </a:rPr>
              <a:t> far</a:t>
            </a:r>
            <a:r>
              <a:rPr sz="2400" b="1" spc="-2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F0F0F"/>
                </a:solidFill>
                <a:latin typeface="Calibri"/>
                <a:cs typeface="Calibri"/>
              </a:rPr>
              <a:t>apprendere)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30400" y="1844675"/>
            <a:ext cx="6136640" cy="936625"/>
          </a:xfrm>
          <a:prstGeom prst="rect">
            <a:avLst/>
          </a:prstGeom>
          <a:solidFill>
            <a:srgbClr val="FFFF99"/>
          </a:solidFill>
          <a:ln w="15875">
            <a:solidFill>
              <a:srgbClr val="5F6E1C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55"/>
              </a:spcBef>
            </a:pPr>
            <a:r>
              <a:rPr sz="2400" b="1" spc="-5" dirty="0">
                <a:solidFill>
                  <a:srgbClr val="0F0F0F"/>
                </a:solidFill>
                <a:latin typeface="Calibri"/>
                <a:cs typeface="Calibri"/>
              </a:rPr>
              <a:t>Individuo</a:t>
            </a:r>
            <a:r>
              <a:rPr sz="2400" b="1" spc="-2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F0F0F"/>
                </a:solidFill>
                <a:latin typeface="Calibri"/>
                <a:cs typeface="Calibri"/>
              </a:rPr>
              <a:t>le</a:t>
            </a:r>
            <a:r>
              <a:rPr sz="2400" b="1" spc="-1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F0F0F"/>
                </a:solidFill>
                <a:latin typeface="Calibri"/>
                <a:cs typeface="Calibri"/>
              </a:rPr>
              <a:t>dimensioni</a:t>
            </a:r>
            <a:r>
              <a:rPr sz="2400" b="1" spc="-3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F0F0F"/>
                </a:solidFill>
                <a:latin typeface="Calibri"/>
                <a:cs typeface="Calibri"/>
              </a:rPr>
              <a:t>di</a:t>
            </a:r>
            <a:r>
              <a:rPr sz="2400" b="1" spc="-2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F0F0F"/>
                </a:solidFill>
                <a:latin typeface="Calibri"/>
                <a:cs typeface="Calibri"/>
              </a:rPr>
              <a:t>competenza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0F0F0F"/>
                </a:solidFill>
                <a:latin typeface="Calibri"/>
                <a:cs typeface="Calibri"/>
              </a:rPr>
              <a:t>(</a:t>
            </a:r>
            <a:r>
              <a:rPr sz="2400" b="1" spc="-2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F0F0F"/>
                </a:solidFill>
                <a:latin typeface="Calibri"/>
                <a:cs typeface="Calibri"/>
              </a:rPr>
              <a:t>i</a:t>
            </a:r>
            <a:r>
              <a:rPr sz="2400" b="1" spc="-1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F0F0F"/>
                </a:solidFill>
                <a:latin typeface="Calibri"/>
                <a:cs typeface="Calibri"/>
              </a:rPr>
              <a:t>comportamenti</a:t>
            </a:r>
            <a:r>
              <a:rPr sz="2400" b="1" spc="-3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F0F0F"/>
                </a:solidFill>
                <a:latin typeface="Calibri"/>
                <a:cs typeface="Calibri"/>
              </a:rPr>
              <a:t>competenti</a:t>
            </a:r>
            <a:r>
              <a:rPr sz="2400" b="1" spc="-3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F0F0F"/>
                </a:solidFill>
                <a:latin typeface="Calibri"/>
                <a:cs typeface="Calibri"/>
              </a:rPr>
              <a:t>dell’alunno)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65412" y="2861500"/>
            <a:ext cx="6435725" cy="2952115"/>
            <a:chOff x="2665412" y="2861500"/>
            <a:chExt cx="6435725" cy="2952115"/>
          </a:xfrm>
        </p:grpSpPr>
        <p:sp>
          <p:nvSpPr>
            <p:cNvPr id="9" name="object 9"/>
            <p:cNvSpPr/>
            <p:nvPr/>
          </p:nvSpPr>
          <p:spPr>
            <a:xfrm>
              <a:off x="2673350" y="2869438"/>
              <a:ext cx="5393690" cy="936625"/>
            </a:xfrm>
            <a:custGeom>
              <a:avLst/>
              <a:gdLst/>
              <a:ahLst/>
              <a:cxnLst/>
              <a:rect l="l" t="t" r="r" b="b"/>
              <a:pathLst>
                <a:path w="5393690" h="936625">
                  <a:moveTo>
                    <a:pt x="5393182" y="0"/>
                  </a:moveTo>
                  <a:lnTo>
                    <a:pt x="0" y="0"/>
                  </a:lnTo>
                  <a:lnTo>
                    <a:pt x="0" y="936625"/>
                  </a:lnTo>
                  <a:lnTo>
                    <a:pt x="5393182" y="936625"/>
                  </a:lnTo>
                  <a:lnTo>
                    <a:pt x="539318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673350" y="2869438"/>
              <a:ext cx="5393690" cy="936625"/>
            </a:xfrm>
            <a:custGeom>
              <a:avLst/>
              <a:gdLst/>
              <a:ahLst/>
              <a:cxnLst/>
              <a:rect l="l" t="t" r="r" b="b"/>
              <a:pathLst>
                <a:path w="5393690" h="936625">
                  <a:moveTo>
                    <a:pt x="0" y="936625"/>
                  </a:moveTo>
                  <a:lnTo>
                    <a:pt x="5393182" y="936625"/>
                  </a:lnTo>
                  <a:lnTo>
                    <a:pt x="5393182" y="0"/>
                  </a:lnTo>
                  <a:lnTo>
                    <a:pt x="0" y="0"/>
                  </a:lnTo>
                  <a:lnTo>
                    <a:pt x="0" y="936625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166491" y="3860800"/>
              <a:ext cx="5549265" cy="936625"/>
            </a:xfrm>
            <a:custGeom>
              <a:avLst/>
              <a:gdLst/>
              <a:ahLst/>
              <a:cxnLst/>
              <a:rect l="l" t="t" r="r" b="b"/>
              <a:pathLst>
                <a:path w="5549265" h="936625">
                  <a:moveTo>
                    <a:pt x="5548883" y="0"/>
                  </a:moveTo>
                  <a:lnTo>
                    <a:pt x="0" y="0"/>
                  </a:lnTo>
                  <a:lnTo>
                    <a:pt x="0" y="936625"/>
                  </a:lnTo>
                  <a:lnTo>
                    <a:pt x="5548883" y="936625"/>
                  </a:lnTo>
                  <a:lnTo>
                    <a:pt x="5548883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166491" y="3860800"/>
              <a:ext cx="5549265" cy="936625"/>
            </a:xfrm>
            <a:custGeom>
              <a:avLst/>
              <a:gdLst/>
              <a:ahLst/>
              <a:cxnLst/>
              <a:rect l="l" t="t" r="r" b="b"/>
              <a:pathLst>
                <a:path w="5549265" h="936625">
                  <a:moveTo>
                    <a:pt x="0" y="936625"/>
                  </a:moveTo>
                  <a:lnTo>
                    <a:pt x="5548883" y="936625"/>
                  </a:lnTo>
                  <a:lnTo>
                    <a:pt x="5548883" y="0"/>
                  </a:lnTo>
                  <a:lnTo>
                    <a:pt x="0" y="0"/>
                  </a:lnTo>
                  <a:lnTo>
                    <a:pt x="0" y="936625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800728" y="4868862"/>
              <a:ext cx="5292090" cy="936625"/>
            </a:xfrm>
            <a:custGeom>
              <a:avLst/>
              <a:gdLst/>
              <a:ahLst/>
              <a:cxnLst/>
              <a:rect l="l" t="t" r="r" b="b"/>
              <a:pathLst>
                <a:path w="5292090" h="936625">
                  <a:moveTo>
                    <a:pt x="5292090" y="0"/>
                  </a:moveTo>
                  <a:lnTo>
                    <a:pt x="0" y="0"/>
                  </a:lnTo>
                  <a:lnTo>
                    <a:pt x="0" y="936625"/>
                  </a:lnTo>
                  <a:lnTo>
                    <a:pt x="5292090" y="936625"/>
                  </a:lnTo>
                  <a:lnTo>
                    <a:pt x="529209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3800728" y="4868862"/>
              <a:ext cx="5292090" cy="936625"/>
            </a:xfrm>
            <a:custGeom>
              <a:avLst/>
              <a:gdLst/>
              <a:ahLst/>
              <a:cxnLst/>
              <a:rect l="l" t="t" r="r" b="b"/>
              <a:pathLst>
                <a:path w="5292090" h="936625">
                  <a:moveTo>
                    <a:pt x="0" y="936625"/>
                  </a:moveTo>
                  <a:lnTo>
                    <a:pt x="5292090" y="936625"/>
                  </a:lnTo>
                  <a:lnTo>
                    <a:pt x="5292090" y="0"/>
                  </a:lnTo>
                  <a:lnTo>
                    <a:pt x="0" y="0"/>
                  </a:lnTo>
                  <a:lnTo>
                    <a:pt x="0" y="936625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613530" y="3123057"/>
            <a:ext cx="5235575" cy="2517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F0F0F"/>
                </a:solidFill>
                <a:latin typeface="Calibri"/>
                <a:cs typeface="Calibri"/>
              </a:rPr>
              <a:t>Anticipo</a:t>
            </a:r>
            <a:r>
              <a:rPr sz="2400" b="1" spc="-1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F0F0F"/>
                </a:solidFill>
                <a:latin typeface="Calibri"/>
                <a:cs typeface="Calibri"/>
              </a:rPr>
              <a:t>(fase</a:t>
            </a:r>
            <a:r>
              <a:rPr sz="2400" b="1" spc="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F0F0F"/>
                </a:solidFill>
                <a:latin typeface="Calibri"/>
                <a:cs typeface="Calibri"/>
              </a:rPr>
              <a:t>preparatoria)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514984">
              <a:lnSpc>
                <a:spcPct val="100000"/>
              </a:lnSpc>
              <a:spcBef>
                <a:spcPts val="1995"/>
              </a:spcBef>
            </a:pPr>
            <a:r>
              <a:rPr sz="2400" b="1" spc="-10" dirty="0">
                <a:solidFill>
                  <a:srgbClr val="0F0F0F"/>
                </a:solidFill>
                <a:latin typeface="Calibri"/>
                <a:cs typeface="Calibri"/>
              </a:rPr>
              <a:t>Laboratorio</a:t>
            </a:r>
            <a:r>
              <a:rPr sz="2400" b="1" spc="-4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F0F0F"/>
                </a:solidFill>
                <a:latin typeface="Calibri"/>
                <a:cs typeface="Calibri"/>
              </a:rPr>
              <a:t>(</a:t>
            </a:r>
            <a:r>
              <a:rPr sz="2400" b="1" spc="-1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F0F0F"/>
                </a:solidFill>
                <a:latin typeface="Calibri"/>
                <a:cs typeface="Calibri"/>
              </a:rPr>
              <a:t>Fase</a:t>
            </a:r>
            <a:r>
              <a:rPr sz="2400" b="1" spc="-2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F0F0F"/>
                </a:solidFill>
                <a:latin typeface="Calibri"/>
                <a:cs typeface="Calibri"/>
              </a:rPr>
              <a:t>operativa)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50" dirty="0">
              <a:latin typeface="Calibri"/>
              <a:cs typeface="Calibri"/>
            </a:endParaRPr>
          </a:p>
          <a:p>
            <a:pPr marL="432434" algn="ctr">
              <a:lnSpc>
                <a:spcPct val="100000"/>
              </a:lnSpc>
            </a:pPr>
            <a:r>
              <a:rPr sz="2000" b="1" spc="-15" dirty="0">
                <a:solidFill>
                  <a:srgbClr val="0F0F0F"/>
                </a:solidFill>
                <a:latin typeface="Calibri"/>
                <a:cs typeface="Calibri"/>
              </a:rPr>
              <a:t>Fase</a:t>
            </a:r>
            <a:r>
              <a:rPr sz="2000" b="1" spc="-2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F0F0F"/>
                </a:solidFill>
                <a:latin typeface="Calibri"/>
                <a:cs typeface="Calibri"/>
              </a:rPr>
              <a:t>ristrutturativa:</a:t>
            </a:r>
            <a:r>
              <a:rPr sz="2000" b="1" spc="-4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F0F0F"/>
                </a:solidFill>
                <a:latin typeface="Calibri"/>
                <a:cs typeface="Calibri"/>
              </a:rPr>
              <a:t>che</a:t>
            </a:r>
            <a:r>
              <a:rPr sz="2000" b="1" spc="-1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F0F0F"/>
                </a:solidFill>
                <a:latin typeface="Calibri"/>
                <a:cs typeface="Calibri"/>
              </a:rPr>
              <a:t>cosa</a:t>
            </a:r>
            <a:r>
              <a:rPr sz="2000" b="1" spc="-2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F0F0F"/>
                </a:solidFill>
                <a:latin typeface="Calibri"/>
                <a:cs typeface="Calibri"/>
              </a:rPr>
              <a:t>abbiamo</a:t>
            </a:r>
            <a:r>
              <a:rPr sz="2000" b="1" spc="-4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F0F0F"/>
                </a:solidFill>
                <a:latin typeface="Calibri"/>
                <a:cs typeface="Calibri"/>
              </a:rPr>
              <a:t>capito,</a:t>
            </a:r>
            <a:endParaRPr sz="2000" dirty="0">
              <a:latin typeface="Calibri"/>
              <a:cs typeface="Calibri"/>
            </a:endParaRPr>
          </a:p>
          <a:p>
            <a:pPr marL="432434" algn="ctr">
              <a:lnSpc>
                <a:spcPct val="100000"/>
              </a:lnSpc>
            </a:pPr>
            <a:r>
              <a:rPr sz="2000" b="1" spc="-5" dirty="0">
                <a:solidFill>
                  <a:srgbClr val="0F0F0F"/>
                </a:solidFill>
                <a:latin typeface="Calibri"/>
                <a:cs typeface="Calibri"/>
              </a:rPr>
              <a:t>che</a:t>
            </a:r>
            <a:r>
              <a:rPr sz="2000" b="1" spc="-1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F0F0F"/>
                </a:solidFill>
                <a:latin typeface="Calibri"/>
                <a:cs typeface="Calibri"/>
              </a:rPr>
              <a:t>cosa</a:t>
            </a:r>
            <a:r>
              <a:rPr sz="2000" b="1" spc="-1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F0F0F"/>
                </a:solidFill>
                <a:latin typeface="Calibri"/>
                <a:cs typeface="Calibri"/>
              </a:rPr>
              <a:t>ora</a:t>
            </a:r>
            <a:r>
              <a:rPr sz="2000" b="1" spc="-1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0F0F0F"/>
                </a:solidFill>
                <a:latin typeface="Calibri"/>
                <a:cs typeface="Calibri"/>
              </a:rPr>
              <a:t>c’è</a:t>
            </a:r>
            <a:r>
              <a:rPr sz="2000" b="1" spc="-1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F0F0F"/>
                </a:solidFill>
                <a:latin typeface="Calibri"/>
                <a:cs typeface="Calibri"/>
              </a:rPr>
              <a:t>nella</a:t>
            </a:r>
            <a:r>
              <a:rPr sz="2000" b="1" spc="-2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F0F0F"/>
                </a:solidFill>
                <a:latin typeface="Calibri"/>
                <a:cs typeface="Calibri"/>
              </a:rPr>
              <a:t>mente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474400" y="5868990"/>
            <a:ext cx="4950460" cy="952500"/>
            <a:chOff x="4474400" y="5868990"/>
            <a:chExt cx="4950460" cy="952500"/>
          </a:xfrm>
        </p:grpSpPr>
        <p:sp>
          <p:nvSpPr>
            <p:cNvPr id="17" name="object 17"/>
            <p:cNvSpPr/>
            <p:nvPr/>
          </p:nvSpPr>
          <p:spPr>
            <a:xfrm>
              <a:off x="4482338" y="5876927"/>
              <a:ext cx="4934585" cy="936625"/>
            </a:xfrm>
            <a:custGeom>
              <a:avLst/>
              <a:gdLst/>
              <a:ahLst/>
              <a:cxnLst/>
              <a:rect l="l" t="t" r="r" b="b"/>
              <a:pathLst>
                <a:path w="4934584" h="936625">
                  <a:moveTo>
                    <a:pt x="4934204" y="0"/>
                  </a:moveTo>
                  <a:lnTo>
                    <a:pt x="0" y="0"/>
                  </a:lnTo>
                  <a:lnTo>
                    <a:pt x="0" y="936625"/>
                  </a:lnTo>
                  <a:lnTo>
                    <a:pt x="4934204" y="936625"/>
                  </a:lnTo>
                  <a:lnTo>
                    <a:pt x="493420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482338" y="5876927"/>
              <a:ext cx="4934585" cy="936625"/>
            </a:xfrm>
            <a:custGeom>
              <a:avLst/>
              <a:gdLst/>
              <a:ahLst/>
              <a:cxnLst/>
              <a:rect l="l" t="t" r="r" b="b"/>
              <a:pathLst>
                <a:path w="4934584" h="936625">
                  <a:moveTo>
                    <a:pt x="0" y="936625"/>
                  </a:moveTo>
                  <a:lnTo>
                    <a:pt x="4934204" y="936625"/>
                  </a:lnTo>
                  <a:lnTo>
                    <a:pt x="4934204" y="0"/>
                  </a:lnTo>
                  <a:lnTo>
                    <a:pt x="0" y="0"/>
                  </a:lnTo>
                  <a:lnTo>
                    <a:pt x="0" y="936625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075301" y="6131153"/>
            <a:ext cx="37560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F0F0F"/>
                </a:solidFill>
                <a:latin typeface="Calibri"/>
                <a:cs typeface="Calibri"/>
              </a:rPr>
              <a:t>Valutazione/</a:t>
            </a:r>
            <a:r>
              <a:rPr sz="2400" b="1" spc="1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F0F0F"/>
                </a:solidFill>
                <a:latin typeface="Calibri"/>
                <a:cs typeface="Calibri"/>
              </a:rPr>
              <a:t>autovalutazione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13917" y="1029420"/>
            <a:ext cx="9168765" cy="5365115"/>
            <a:chOff x="713917" y="1029420"/>
            <a:chExt cx="9168765" cy="5365115"/>
          </a:xfrm>
        </p:grpSpPr>
        <p:sp>
          <p:nvSpPr>
            <p:cNvPr id="21" name="object 21"/>
            <p:cNvSpPr/>
            <p:nvPr/>
          </p:nvSpPr>
          <p:spPr>
            <a:xfrm>
              <a:off x="9822688" y="1220850"/>
              <a:ext cx="21590" cy="5135880"/>
            </a:xfrm>
            <a:custGeom>
              <a:avLst/>
              <a:gdLst/>
              <a:ahLst/>
              <a:cxnLst/>
              <a:rect l="l" t="t" r="r" b="b"/>
              <a:pathLst>
                <a:path w="21590" h="5135880">
                  <a:moveTo>
                    <a:pt x="0" y="5135499"/>
                  </a:moveTo>
                  <a:lnTo>
                    <a:pt x="21462" y="0"/>
                  </a:lnTo>
                </a:path>
              </a:pathLst>
            </a:custGeom>
            <a:ln w="76199">
              <a:solidFill>
                <a:srgbClr val="0F0F0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823454" y="1029420"/>
              <a:ext cx="1999614" cy="342900"/>
            </a:xfrm>
            <a:custGeom>
              <a:avLst/>
              <a:gdLst/>
              <a:ahLst/>
              <a:cxnLst/>
              <a:rect l="l" t="t" r="r" b="b"/>
              <a:pathLst>
                <a:path w="1999615" h="342900">
                  <a:moveTo>
                    <a:pt x="301331" y="0"/>
                  </a:moveTo>
                  <a:lnTo>
                    <a:pt x="286893" y="4740"/>
                  </a:lnTo>
                  <a:lnTo>
                    <a:pt x="0" y="167554"/>
                  </a:lnTo>
                  <a:lnTo>
                    <a:pt x="282955" y="337226"/>
                  </a:lnTo>
                  <a:lnTo>
                    <a:pt x="297221" y="342272"/>
                  </a:lnTo>
                  <a:lnTo>
                    <a:pt x="311832" y="341497"/>
                  </a:lnTo>
                  <a:lnTo>
                    <a:pt x="325086" y="335315"/>
                  </a:lnTo>
                  <a:lnTo>
                    <a:pt x="335279" y="324145"/>
                  </a:lnTo>
                  <a:lnTo>
                    <a:pt x="340326" y="309880"/>
                  </a:lnTo>
                  <a:lnTo>
                    <a:pt x="339550" y="295269"/>
                  </a:lnTo>
                  <a:lnTo>
                    <a:pt x="333369" y="282015"/>
                  </a:lnTo>
                  <a:lnTo>
                    <a:pt x="322199" y="271821"/>
                  </a:lnTo>
                  <a:lnTo>
                    <a:pt x="216031" y="208228"/>
                  </a:lnTo>
                  <a:lnTo>
                    <a:pt x="75056" y="206543"/>
                  </a:lnTo>
                  <a:lnTo>
                    <a:pt x="76073" y="130343"/>
                  </a:lnTo>
                  <a:lnTo>
                    <a:pt x="220013" y="130343"/>
                  </a:lnTo>
                  <a:lnTo>
                    <a:pt x="324612" y="71034"/>
                  </a:lnTo>
                  <a:lnTo>
                    <a:pt x="336014" y="61096"/>
                  </a:lnTo>
                  <a:lnTo>
                    <a:pt x="342487" y="48015"/>
                  </a:lnTo>
                  <a:lnTo>
                    <a:pt x="343578" y="33458"/>
                  </a:lnTo>
                  <a:lnTo>
                    <a:pt x="338836" y="19091"/>
                  </a:lnTo>
                  <a:lnTo>
                    <a:pt x="328969" y="7616"/>
                  </a:lnTo>
                  <a:lnTo>
                    <a:pt x="315912" y="1105"/>
                  </a:lnTo>
                  <a:lnTo>
                    <a:pt x="301331" y="0"/>
                  </a:lnTo>
                  <a:close/>
                </a:path>
                <a:path w="1999615" h="342900">
                  <a:moveTo>
                    <a:pt x="217042" y="132028"/>
                  </a:moveTo>
                  <a:lnTo>
                    <a:pt x="151172" y="169377"/>
                  </a:lnTo>
                  <a:lnTo>
                    <a:pt x="216031" y="208228"/>
                  </a:lnTo>
                  <a:lnTo>
                    <a:pt x="1998726" y="229530"/>
                  </a:lnTo>
                  <a:lnTo>
                    <a:pt x="1999615" y="153330"/>
                  </a:lnTo>
                  <a:lnTo>
                    <a:pt x="217042" y="132028"/>
                  </a:lnTo>
                  <a:close/>
                </a:path>
                <a:path w="1999615" h="342900">
                  <a:moveTo>
                    <a:pt x="76073" y="130343"/>
                  </a:moveTo>
                  <a:lnTo>
                    <a:pt x="75056" y="206543"/>
                  </a:lnTo>
                  <a:lnTo>
                    <a:pt x="216031" y="208228"/>
                  </a:lnTo>
                  <a:lnTo>
                    <a:pt x="204950" y="201590"/>
                  </a:lnTo>
                  <a:lnTo>
                    <a:pt x="94361" y="201590"/>
                  </a:lnTo>
                  <a:lnTo>
                    <a:pt x="95123" y="135804"/>
                  </a:lnTo>
                  <a:lnTo>
                    <a:pt x="210382" y="135804"/>
                  </a:lnTo>
                  <a:lnTo>
                    <a:pt x="217042" y="132028"/>
                  </a:lnTo>
                  <a:lnTo>
                    <a:pt x="76073" y="130343"/>
                  </a:lnTo>
                  <a:close/>
                </a:path>
                <a:path w="1999615" h="342900">
                  <a:moveTo>
                    <a:pt x="95123" y="135804"/>
                  </a:moveTo>
                  <a:lnTo>
                    <a:pt x="94361" y="201590"/>
                  </a:lnTo>
                  <a:lnTo>
                    <a:pt x="151172" y="169377"/>
                  </a:lnTo>
                  <a:lnTo>
                    <a:pt x="95123" y="135804"/>
                  </a:lnTo>
                  <a:close/>
                </a:path>
                <a:path w="1999615" h="342900">
                  <a:moveTo>
                    <a:pt x="151172" y="169377"/>
                  </a:moveTo>
                  <a:lnTo>
                    <a:pt x="94361" y="201590"/>
                  </a:lnTo>
                  <a:lnTo>
                    <a:pt x="204950" y="201590"/>
                  </a:lnTo>
                  <a:lnTo>
                    <a:pt x="151172" y="169377"/>
                  </a:lnTo>
                  <a:close/>
                </a:path>
                <a:path w="1999615" h="342900">
                  <a:moveTo>
                    <a:pt x="210382" y="135804"/>
                  </a:moveTo>
                  <a:lnTo>
                    <a:pt x="95123" y="135804"/>
                  </a:lnTo>
                  <a:lnTo>
                    <a:pt x="151172" y="169377"/>
                  </a:lnTo>
                  <a:lnTo>
                    <a:pt x="210382" y="135804"/>
                  </a:lnTo>
                  <a:close/>
                </a:path>
                <a:path w="1999615" h="342900">
                  <a:moveTo>
                    <a:pt x="220013" y="130343"/>
                  </a:moveTo>
                  <a:lnTo>
                    <a:pt x="76073" y="130343"/>
                  </a:lnTo>
                  <a:lnTo>
                    <a:pt x="217042" y="132028"/>
                  </a:lnTo>
                  <a:lnTo>
                    <a:pt x="220013" y="130343"/>
                  </a:lnTo>
                  <a:close/>
                </a:path>
              </a:pathLst>
            </a:custGeom>
            <a:solidFill>
              <a:srgbClr val="0F0F0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721855" y="2799841"/>
              <a:ext cx="3388995" cy="3308985"/>
            </a:xfrm>
            <a:custGeom>
              <a:avLst/>
              <a:gdLst/>
              <a:ahLst/>
              <a:cxnLst/>
              <a:rect l="l" t="t" r="r" b="b"/>
              <a:pathLst>
                <a:path w="3388995" h="3308985">
                  <a:moveTo>
                    <a:pt x="2182126" y="0"/>
                  </a:moveTo>
                  <a:lnTo>
                    <a:pt x="0" y="1976628"/>
                  </a:lnTo>
                  <a:lnTo>
                    <a:pt x="1206766" y="3308858"/>
                  </a:lnTo>
                  <a:lnTo>
                    <a:pt x="3388880" y="1332230"/>
                  </a:lnTo>
                  <a:lnTo>
                    <a:pt x="218212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721855" y="2799841"/>
              <a:ext cx="3388995" cy="3308985"/>
            </a:xfrm>
            <a:custGeom>
              <a:avLst/>
              <a:gdLst/>
              <a:ahLst/>
              <a:cxnLst/>
              <a:rect l="l" t="t" r="r" b="b"/>
              <a:pathLst>
                <a:path w="3388995" h="3308985">
                  <a:moveTo>
                    <a:pt x="2182126" y="0"/>
                  </a:moveTo>
                  <a:lnTo>
                    <a:pt x="3388880" y="1332230"/>
                  </a:lnTo>
                  <a:lnTo>
                    <a:pt x="1206766" y="3308858"/>
                  </a:lnTo>
                  <a:lnTo>
                    <a:pt x="0" y="1976628"/>
                  </a:lnTo>
                  <a:lnTo>
                    <a:pt x="2182126" y="0"/>
                  </a:lnTo>
                  <a:close/>
                </a:path>
              </a:pathLst>
            </a:custGeom>
            <a:ln w="15874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8421" y="3241992"/>
              <a:ext cx="2740186" cy="265013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529948" y="3528059"/>
              <a:ext cx="3543300" cy="2627630"/>
            </a:xfrm>
            <a:custGeom>
              <a:avLst/>
              <a:gdLst/>
              <a:ahLst/>
              <a:cxnLst/>
              <a:rect l="l" t="t" r="r" b="b"/>
              <a:pathLst>
                <a:path w="3543300" h="2627629">
                  <a:moveTo>
                    <a:pt x="342252" y="298602"/>
                  </a:moveTo>
                  <a:lnTo>
                    <a:pt x="337324" y="284353"/>
                  </a:lnTo>
                  <a:lnTo>
                    <a:pt x="214249" y="75438"/>
                  </a:lnTo>
                  <a:lnTo>
                    <a:pt x="169811" y="0"/>
                  </a:lnTo>
                  <a:lnTo>
                    <a:pt x="4838" y="285623"/>
                  </a:lnTo>
                  <a:lnTo>
                    <a:pt x="0" y="299999"/>
                  </a:lnTo>
                  <a:lnTo>
                    <a:pt x="990" y="314566"/>
                  </a:lnTo>
                  <a:lnTo>
                    <a:pt x="7366" y="327685"/>
                  </a:lnTo>
                  <a:lnTo>
                    <a:pt x="18681" y="337693"/>
                  </a:lnTo>
                  <a:lnTo>
                    <a:pt x="33045" y="342531"/>
                  </a:lnTo>
                  <a:lnTo>
                    <a:pt x="47612" y="341541"/>
                  </a:lnTo>
                  <a:lnTo>
                    <a:pt x="60731" y="335165"/>
                  </a:lnTo>
                  <a:lnTo>
                    <a:pt x="70751" y="323850"/>
                  </a:lnTo>
                  <a:lnTo>
                    <a:pt x="132664" y="216700"/>
                  </a:lnTo>
                  <a:lnTo>
                    <a:pt x="142506" y="2626830"/>
                  </a:lnTo>
                  <a:lnTo>
                    <a:pt x="218706" y="2626525"/>
                  </a:lnTo>
                  <a:lnTo>
                    <a:pt x="208864" y="216369"/>
                  </a:lnTo>
                  <a:lnTo>
                    <a:pt x="271665" y="322961"/>
                  </a:lnTo>
                  <a:lnTo>
                    <a:pt x="281762" y="334251"/>
                  </a:lnTo>
                  <a:lnTo>
                    <a:pt x="294932" y="340550"/>
                  </a:lnTo>
                  <a:lnTo>
                    <a:pt x="309486" y="341439"/>
                  </a:lnTo>
                  <a:lnTo>
                    <a:pt x="323735" y="336423"/>
                  </a:lnTo>
                  <a:lnTo>
                    <a:pt x="335013" y="326326"/>
                  </a:lnTo>
                  <a:lnTo>
                    <a:pt x="341337" y="313156"/>
                  </a:lnTo>
                  <a:lnTo>
                    <a:pt x="342252" y="298602"/>
                  </a:lnTo>
                  <a:close/>
                </a:path>
                <a:path w="3543300" h="2627629">
                  <a:moveTo>
                    <a:pt x="2021166" y="1337462"/>
                  </a:moveTo>
                  <a:lnTo>
                    <a:pt x="2016518" y="1323086"/>
                  </a:lnTo>
                  <a:lnTo>
                    <a:pt x="1896948" y="1110361"/>
                  </a:lnTo>
                  <a:lnTo>
                    <a:pt x="1854847" y="1035431"/>
                  </a:lnTo>
                  <a:lnTo>
                    <a:pt x="1684032" y="1317752"/>
                  </a:lnTo>
                  <a:lnTo>
                    <a:pt x="1678965" y="1332001"/>
                  </a:lnTo>
                  <a:lnTo>
                    <a:pt x="1679689" y="1346581"/>
                  </a:lnTo>
                  <a:lnTo>
                    <a:pt x="1685836" y="1359839"/>
                  </a:lnTo>
                  <a:lnTo>
                    <a:pt x="1696986" y="1370076"/>
                  </a:lnTo>
                  <a:lnTo>
                    <a:pt x="1711223" y="1375206"/>
                  </a:lnTo>
                  <a:lnTo>
                    <a:pt x="1725815" y="1374457"/>
                  </a:lnTo>
                  <a:lnTo>
                    <a:pt x="1739061" y="1368298"/>
                  </a:lnTo>
                  <a:lnTo>
                    <a:pt x="1749310" y="1357122"/>
                  </a:lnTo>
                  <a:lnTo>
                    <a:pt x="1813331" y="1251394"/>
                  </a:lnTo>
                  <a:lnTo>
                    <a:pt x="1791220" y="2626068"/>
                  </a:lnTo>
                  <a:lnTo>
                    <a:pt x="1867420" y="2627287"/>
                  </a:lnTo>
                  <a:lnTo>
                    <a:pt x="1889531" y="1252651"/>
                  </a:lnTo>
                  <a:lnTo>
                    <a:pt x="1950097" y="1360424"/>
                  </a:lnTo>
                  <a:lnTo>
                    <a:pt x="1959952" y="1371866"/>
                  </a:lnTo>
                  <a:lnTo>
                    <a:pt x="1973021" y="1378432"/>
                  </a:lnTo>
                  <a:lnTo>
                    <a:pt x="1987600" y="1379613"/>
                  </a:lnTo>
                  <a:lnTo>
                    <a:pt x="2002040" y="1374902"/>
                  </a:lnTo>
                  <a:lnTo>
                    <a:pt x="2013458" y="1365046"/>
                  </a:lnTo>
                  <a:lnTo>
                    <a:pt x="2019985" y="1352003"/>
                  </a:lnTo>
                  <a:lnTo>
                    <a:pt x="2021166" y="1337462"/>
                  </a:lnTo>
                  <a:close/>
                </a:path>
                <a:path w="3543300" h="2627629">
                  <a:moveTo>
                    <a:pt x="3542995" y="1987016"/>
                  </a:moveTo>
                  <a:lnTo>
                    <a:pt x="3538232" y="1972691"/>
                  </a:lnTo>
                  <a:lnTo>
                    <a:pt x="3416960" y="1762125"/>
                  </a:lnTo>
                  <a:lnTo>
                    <a:pt x="3373513" y="1686699"/>
                  </a:lnTo>
                  <a:lnTo>
                    <a:pt x="3205619" y="1970786"/>
                  </a:lnTo>
                  <a:lnTo>
                    <a:pt x="3200666" y="1985086"/>
                  </a:lnTo>
                  <a:lnTo>
                    <a:pt x="3201530" y="1999653"/>
                  </a:lnTo>
                  <a:lnTo>
                    <a:pt x="3207804" y="2012835"/>
                  </a:lnTo>
                  <a:lnTo>
                    <a:pt x="3219081" y="2022983"/>
                  </a:lnTo>
                  <a:lnTo>
                    <a:pt x="3233394" y="2027936"/>
                  </a:lnTo>
                  <a:lnTo>
                    <a:pt x="3247987" y="2027072"/>
                  </a:lnTo>
                  <a:lnTo>
                    <a:pt x="3261169" y="2020798"/>
                  </a:lnTo>
                  <a:lnTo>
                    <a:pt x="3271278" y="2009521"/>
                  </a:lnTo>
                  <a:lnTo>
                    <a:pt x="3334220" y="1902993"/>
                  </a:lnTo>
                  <a:lnTo>
                    <a:pt x="3330079" y="2626461"/>
                  </a:lnTo>
                  <a:lnTo>
                    <a:pt x="3406279" y="2626893"/>
                  </a:lnTo>
                  <a:lnTo>
                    <a:pt x="3410420" y="1903412"/>
                  </a:lnTo>
                  <a:lnTo>
                    <a:pt x="3472192" y="2010664"/>
                  </a:lnTo>
                  <a:lnTo>
                    <a:pt x="3482136" y="2022055"/>
                  </a:lnTo>
                  <a:lnTo>
                    <a:pt x="3495256" y="2028469"/>
                  </a:lnTo>
                  <a:lnTo>
                    <a:pt x="3509810" y="2029472"/>
                  </a:lnTo>
                  <a:lnTo>
                    <a:pt x="3524135" y="2024634"/>
                  </a:lnTo>
                  <a:lnTo>
                    <a:pt x="3535515" y="2014689"/>
                  </a:lnTo>
                  <a:lnTo>
                    <a:pt x="3541941" y="2001570"/>
                  </a:lnTo>
                  <a:lnTo>
                    <a:pt x="3542995" y="1987016"/>
                  </a:lnTo>
                  <a:close/>
                </a:path>
              </a:pathLst>
            </a:custGeom>
            <a:solidFill>
              <a:srgbClr val="0F0F0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9416668" y="6341275"/>
              <a:ext cx="427990" cy="4445"/>
            </a:xfrm>
            <a:custGeom>
              <a:avLst/>
              <a:gdLst/>
              <a:ahLst/>
              <a:cxnLst/>
              <a:rect l="l" t="t" r="r" b="b"/>
              <a:pathLst>
                <a:path w="427990" h="4445">
                  <a:moveTo>
                    <a:pt x="-38100" y="1981"/>
                  </a:moveTo>
                  <a:lnTo>
                    <a:pt x="465581" y="1981"/>
                  </a:lnTo>
                </a:path>
              </a:pathLst>
            </a:custGeom>
            <a:ln w="80162">
              <a:solidFill>
                <a:srgbClr val="0F0F0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0636757" y="5996736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31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256655"/>
            <a:chOff x="0" y="0"/>
            <a:chExt cx="12192000" cy="6256655"/>
          </a:xfrm>
        </p:grpSpPr>
        <p:sp>
          <p:nvSpPr>
            <p:cNvPr id="3" name="object 3"/>
            <p:cNvSpPr/>
            <p:nvPr/>
          </p:nvSpPr>
          <p:spPr>
            <a:xfrm>
              <a:off x="1396111" y="2421508"/>
              <a:ext cx="9407525" cy="0"/>
            </a:xfrm>
            <a:custGeom>
              <a:avLst/>
              <a:gdLst/>
              <a:ahLst/>
              <a:cxnLst/>
              <a:rect l="l" t="t" r="r" b="b"/>
              <a:pathLst>
                <a:path w="9407525">
                  <a:moveTo>
                    <a:pt x="0" y="0"/>
                  </a:moveTo>
                  <a:lnTo>
                    <a:pt x="2485390" y="0"/>
                  </a:lnTo>
                </a:path>
                <a:path w="9407525">
                  <a:moveTo>
                    <a:pt x="6670421" y="0"/>
                  </a:moveTo>
                  <a:lnTo>
                    <a:pt x="8388477" y="0"/>
                  </a:lnTo>
                </a:path>
                <a:path w="9407525">
                  <a:moveTo>
                    <a:pt x="8486140" y="0"/>
                  </a:moveTo>
                  <a:lnTo>
                    <a:pt x="9407398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778929" y="0"/>
              <a:ext cx="9889490" cy="809625"/>
            </a:xfrm>
            <a:custGeom>
              <a:avLst/>
              <a:gdLst/>
              <a:ahLst/>
              <a:cxnLst/>
              <a:rect l="l" t="t" r="r" b="b"/>
              <a:pathLst>
                <a:path w="9889490" h="809625">
                  <a:moveTo>
                    <a:pt x="0" y="809625"/>
                  </a:moveTo>
                  <a:lnTo>
                    <a:pt x="9889109" y="809625"/>
                  </a:lnTo>
                  <a:lnTo>
                    <a:pt x="9889109" y="0"/>
                  </a:lnTo>
                  <a:lnTo>
                    <a:pt x="0" y="0"/>
                  </a:lnTo>
                  <a:lnTo>
                    <a:pt x="0" y="809625"/>
                  </a:lnTo>
                  <a:close/>
                </a:path>
              </a:pathLst>
            </a:custGeom>
            <a:solidFill>
              <a:srgbClr val="DEB34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6868" y="5283"/>
            <a:ext cx="95313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" dirty="0"/>
              <a:t>QUALE</a:t>
            </a:r>
            <a:r>
              <a:rPr sz="4000" spc="5" dirty="0"/>
              <a:t> </a:t>
            </a:r>
            <a:r>
              <a:rPr sz="4000" spc="-15" dirty="0"/>
              <a:t>PROCEDURA</a:t>
            </a:r>
            <a:r>
              <a:rPr sz="4000" spc="25" dirty="0"/>
              <a:t> </a:t>
            </a:r>
            <a:r>
              <a:rPr sz="4000" spc="-5" dirty="0"/>
              <a:t>=</a:t>
            </a:r>
            <a:r>
              <a:rPr sz="4000" spc="-20" dirty="0"/>
              <a:t> </a:t>
            </a:r>
            <a:r>
              <a:rPr sz="4000" spc="-5" dirty="0"/>
              <a:t>ABITUDINE</a:t>
            </a:r>
            <a:r>
              <a:rPr sz="4000" spc="-25" dirty="0"/>
              <a:t> </a:t>
            </a:r>
            <a:r>
              <a:rPr sz="4000" spc="-50" dirty="0"/>
              <a:t>MENTALE</a:t>
            </a:r>
            <a:r>
              <a:rPr sz="4000" spc="10" dirty="0"/>
              <a:t> </a:t>
            </a:r>
            <a:r>
              <a:rPr sz="4000" spc="-5" dirty="0"/>
              <a:t>?</a:t>
            </a:r>
            <a:endParaRPr sz="4000" dirty="0"/>
          </a:p>
        </p:txBody>
      </p:sp>
      <p:grpSp>
        <p:nvGrpSpPr>
          <p:cNvPr id="6" name="object 6"/>
          <p:cNvGrpSpPr/>
          <p:nvPr/>
        </p:nvGrpSpPr>
        <p:grpSpPr>
          <a:xfrm>
            <a:off x="3603180" y="828738"/>
            <a:ext cx="4795520" cy="2968625"/>
            <a:chOff x="3603180" y="828738"/>
            <a:chExt cx="4795520" cy="2968625"/>
          </a:xfrm>
        </p:grpSpPr>
        <p:sp>
          <p:nvSpPr>
            <p:cNvPr id="7" name="object 7"/>
            <p:cNvSpPr/>
            <p:nvPr/>
          </p:nvSpPr>
          <p:spPr>
            <a:xfrm>
              <a:off x="3611117" y="836675"/>
              <a:ext cx="4186554" cy="936625"/>
            </a:xfrm>
            <a:custGeom>
              <a:avLst/>
              <a:gdLst/>
              <a:ahLst/>
              <a:cxnLst/>
              <a:rect l="l" t="t" r="r" b="b"/>
              <a:pathLst>
                <a:path w="4186554" h="936625">
                  <a:moveTo>
                    <a:pt x="4186301" y="0"/>
                  </a:moveTo>
                  <a:lnTo>
                    <a:pt x="0" y="0"/>
                  </a:lnTo>
                  <a:lnTo>
                    <a:pt x="0" y="936625"/>
                  </a:lnTo>
                  <a:lnTo>
                    <a:pt x="4186301" y="936625"/>
                  </a:lnTo>
                  <a:lnTo>
                    <a:pt x="418630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3611117" y="836675"/>
              <a:ext cx="4186554" cy="936625"/>
            </a:xfrm>
            <a:custGeom>
              <a:avLst/>
              <a:gdLst/>
              <a:ahLst/>
              <a:cxnLst/>
              <a:rect l="l" t="t" r="r" b="b"/>
              <a:pathLst>
                <a:path w="4186554" h="936625">
                  <a:moveTo>
                    <a:pt x="0" y="936625"/>
                  </a:moveTo>
                  <a:lnTo>
                    <a:pt x="4186301" y="936625"/>
                  </a:lnTo>
                  <a:lnTo>
                    <a:pt x="4186301" y="0"/>
                  </a:lnTo>
                  <a:lnTo>
                    <a:pt x="0" y="0"/>
                  </a:lnTo>
                  <a:lnTo>
                    <a:pt x="0" y="936625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881501" y="1844674"/>
              <a:ext cx="4509135" cy="1945005"/>
            </a:xfrm>
            <a:custGeom>
              <a:avLst/>
              <a:gdLst/>
              <a:ahLst/>
              <a:cxnLst/>
              <a:rect l="l" t="t" r="r" b="b"/>
              <a:pathLst>
                <a:path w="4509134" h="1945004">
                  <a:moveTo>
                    <a:pt x="4185031" y="0"/>
                  </a:moveTo>
                  <a:lnTo>
                    <a:pt x="0" y="0"/>
                  </a:lnTo>
                  <a:lnTo>
                    <a:pt x="0" y="936625"/>
                  </a:lnTo>
                  <a:lnTo>
                    <a:pt x="4185031" y="936625"/>
                  </a:lnTo>
                  <a:lnTo>
                    <a:pt x="4185031" y="0"/>
                  </a:lnTo>
                  <a:close/>
                </a:path>
                <a:path w="4509134" h="1945004">
                  <a:moveTo>
                    <a:pt x="4508881" y="1008126"/>
                  </a:moveTo>
                  <a:lnTo>
                    <a:pt x="323850" y="1008126"/>
                  </a:lnTo>
                  <a:lnTo>
                    <a:pt x="323850" y="1944751"/>
                  </a:lnTo>
                  <a:lnTo>
                    <a:pt x="4508881" y="1944751"/>
                  </a:lnTo>
                  <a:lnTo>
                    <a:pt x="4508881" y="1008126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05350" y="2852800"/>
              <a:ext cx="4185285" cy="936625"/>
            </a:xfrm>
            <a:custGeom>
              <a:avLst/>
              <a:gdLst/>
              <a:ahLst/>
              <a:cxnLst/>
              <a:rect l="l" t="t" r="r" b="b"/>
              <a:pathLst>
                <a:path w="4185284" h="936625">
                  <a:moveTo>
                    <a:pt x="0" y="936625"/>
                  </a:moveTo>
                  <a:lnTo>
                    <a:pt x="4185030" y="936625"/>
                  </a:lnTo>
                  <a:lnTo>
                    <a:pt x="4185030" y="0"/>
                  </a:lnTo>
                  <a:lnTo>
                    <a:pt x="0" y="0"/>
                  </a:lnTo>
                  <a:lnTo>
                    <a:pt x="0" y="936625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46065" y="3139820"/>
            <a:ext cx="29171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F0F0F"/>
                </a:solidFill>
                <a:latin typeface="Calibri"/>
                <a:cs typeface="Calibri"/>
              </a:rPr>
              <a:t>Anticipo</a:t>
            </a:r>
            <a:r>
              <a:rPr sz="2000" b="1" spc="-3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F0F0F"/>
                </a:solidFill>
                <a:latin typeface="Calibri"/>
                <a:cs typeface="Calibri"/>
              </a:rPr>
              <a:t>(fase</a:t>
            </a:r>
            <a:r>
              <a:rPr sz="2000" b="1" spc="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F0F0F"/>
                </a:solidFill>
                <a:latin typeface="Calibri"/>
                <a:cs typeface="Calibri"/>
              </a:rPr>
              <a:t>preparatoria)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22406" y="3852862"/>
            <a:ext cx="4201160" cy="952500"/>
            <a:chOff x="4522406" y="3852862"/>
            <a:chExt cx="4201160" cy="952500"/>
          </a:xfrm>
        </p:grpSpPr>
        <p:sp>
          <p:nvSpPr>
            <p:cNvPr id="13" name="object 13"/>
            <p:cNvSpPr/>
            <p:nvPr/>
          </p:nvSpPr>
          <p:spPr>
            <a:xfrm>
              <a:off x="4530344" y="3860800"/>
              <a:ext cx="4185285" cy="936625"/>
            </a:xfrm>
            <a:custGeom>
              <a:avLst/>
              <a:gdLst/>
              <a:ahLst/>
              <a:cxnLst/>
              <a:rect l="l" t="t" r="r" b="b"/>
              <a:pathLst>
                <a:path w="4185284" h="936625">
                  <a:moveTo>
                    <a:pt x="4185030" y="0"/>
                  </a:moveTo>
                  <a:lnTo>
                    <a:pt x="0" y="0"/>
                  </a:lnTo>
                  <a:lnTo>
                    <a:pt x="0" y="936625"/>
                  </a:lnTo>
                  <a:lnTo>
                    <a:pt x="4185030" y="936625"/>
                  </a:lnTo>
                  <a:lnTo>
                    <a:pt x="418503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530344" y="3860800"/>
              <a:ext cx="4185285" cy="936625"/>
            </a:xfrm>
            <a:custGeom>
              <a:avLst/>
              <a:gdLst/>
              <a:ahLst/>
              <a:cxnLst/>
              <a:rect l="l" t="t" r="r" b="b"/>
              <a:pathLst>
                <a:path w="4185284" h="936625">
                  <a:moveTo>
                    <a:pt x="0" y="936625"/>
                  </a:moveTo>
                  <a:lnTo>
                    <a:pt x="4185030" y="936625"/>
                  </a:lnTo>
                  <a:lnTo>
                    <a:pt x="4185030" y="0"/>
                  </a:lnTo>
                  <a:lnTo>
                    <a:pt x="0" y="0"/>
                  </a:lnTo>
                  <a:lnTo>
                    <a:pt x="0" y="936625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100320" y="4148073"/>
            <a:ext cx="30486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F0F0F"/>
                </a:solidFill>
                <a:latin typeface="Calibri"/>
                <a:cs typeface="Calibri"/>
              </a:rPr>
              <a:t>Laboratorio</a:t>
            </a:r>
            <a:r>
              <a:rPr sz="2000" b="1" spc="-2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F0F0F"/>
                </a:solidFill>
                <a:latin typeface="Calibri"/>
                <a:cs typeface="Calibri"/>
              </a:rPr>
              <a:t>(</a:t>
            </a:r>
            <a:r>
              <a:rPr sz="2000" b="1" spc="-2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F0F0F"/>
                </a:solidFill>
                <a:latin typeface="Calibri"/>
                <a:cs typeface="Calibri"/>
              </a:rPr>
              <a:t>Fase</a:t>
            </a:r>
            <a:r>
              <a:rPr sz="2000" b="1" spc="-2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F0F0F"/>
                </a:solidFill>
                <a:latin typeface="Calibri"/>
                <a:cs typeface="Calibri"/>
              </a:rPr>
              <a:t>operativa)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899850" y="4860925"/>
            <a:ext cx="4201160" cy="952500"/>
            <a:chOff x="4899850" y="4860925"/>
            <a:chExt cx="4201160" cy="952500"/>
          </a:xfrm>
        </p:grpSpPr>
        <p:sp>
          <p:nvSpPr>
            <p:cNvPr id="17" name="object 17"/>
            <p:cNvSpPr/>
            <p:nvPr/>
          </p:nvSpPr>
          <p:spPr>
            <a:xfrm>
              <a:off x="4907788" y="4868862"/>
              <a:ext cx="4185285" cy="936625"/>
            </a:xfrm>
            <a:custGeom>
              <a:avLst/>
              <a:gdLst/>
              <a:ahLst/>
              <a:cxnLst/>
              <a:rect l="l" t="t" r="r" b="b"/>
              <a:pathLst>
                <a:path w="4185284" h="936625">
                  <a:moveTo>
                    <a:pt x="4185031" y="0"/>
                  </a:moveTo>
                  <a:lnTo>
                    <a:pt x="0" y="0"/>
                  </a:lnTo>
                  <a:lnTo>
                    <a:pt x="0" y="936625"/>
                  </a:lnTo>
                  <a:lnTo>
                    <a:pt x="4185031" y="936625"/>
                  </a:lnTo>
                  <a:lnTo>
                    <a:pt x="418503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907788" y="4868862"/>
              <a:ext cx="4185285" cy="936625"/>
            </a:xfrm>
            <a:custGeom>
              <a:avLst/>
              <a:gdLst/>
              <a:ahLst/>
              <a:cxnLst/>
              <a:rect l="l" t="t" r="r" b="b"/>
              <a:pathLst>
                <a:path w="4185284" h="936625">
                  <a:moveTo>
                    <a:pt x="0" y="936625"/>
                  </a:moveTo>
                  <a:lnTo>
                    <a:pt x="4185031" y="936625"/>
                  </a:lnTo>
                  <a:lnTo>
                    <a:pt x="4185031" y="0"/>
                  </a:lnTo>
                  <a:lnTo>
                    <a:pt x="0" y="0"/>
                  </a:lnTo>
                  <a:lnTo>
                    <a:pt x="0" y="936625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477636" y="4851653"/>
            <a:ext cx="30467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0F0F0F"/>
                </a:solidFill>
                <a:latin typeface="Calibri"/>
                <a:cs typeface="Calibri"/>
              </a:rPr>
              <a:t>Fase</a:t>
            </a:r>
            <a:r>
              <a:rPr sz="2000" b="1" spc="-3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F0F0F"/>
                </a:solidFill>
                <a:latin typeface="Calibri"/>
                <a:cs typeface="Calibri"/>
              </a:rPr>
              <a:t>ristrutturativa:</a:t>
            </a:r>
            <a:r>
              <a:rPr sz="2000" b="1" spc="-5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F0F0F"/>
                </a:solidFill>
                <a:latin typeface="Calibri"/>
                <a:cs typeface="Calibri"/>
              </a:rPr>
              <a:t>che</a:t>
            </a:r>
            <a:r>
              <a:rPr sz="2000" b="1" spc="-2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F0F0F"/>
                </a:solidFill>
                <a:latin typeface="Calibri"/>
                <a:cs typeface="Calibri"/>
              </a:rPr>
              <a:t>cosa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56666" y="1029420"/>
            <a:ext cx="9528175" cy="5792470"/>
            <a:chOff x="356666" y="1029420"/>
            <a:chExt cx="9528175" cy="5792470"/>
          </a:xfrm>
        </p:grpSpPr>
        <p:sp>
          <p:nvSpPr>
            <p:cNvPr id="21" name="object 21"/>
            <p:cNvSpPr/>
            <p:nvPr/>
          </p:nvSpPr>
          <p:spPr>
            <a:xfrm>
              <a:off x="5231637" y="5876927"/>
              <a:ext cx="4185285" cy="936625"/>
            </a:xfrm>
            <a:custGeom>
              <a:avLst/>
              <a:gdLst/>
              <a:ahLst/>
              <a:cxnLst/>
              <a:rect l="l" t="t" r="r" b="b"/>
              <a:pathLst>
                <a:path w="4185284" h="936625">
                  <a:moveTo>
                    <a:pt x="4185031" y="0"/>
                  </a:moveTo>
                  <a:lnTo>
                    <a:pt x="0" y="0"/>
                  </a:lnTo>
                  <a:lnTo>
                    <a:pt x="0" y="936625"/>
                  </a:lnTo>
                  <a:lnTo>
                    <a:pt x="4185031" y="936625"/>
                  </a:lnTo>
                  <a:lnTo>
                    <a:pt x="418503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5231637" y="5876927"/>
              <a:ext cx="4185285" cy="936625"/>
            </a:xfrm>
            <a:custGeom>
              <a:avLst/>
              <a:gdLst/>
              <a:ahLst/>
              <a:cxnLst/>
              <a:rect l="l" t="t" r="r" b="b"/>
              <a:pathLst>
                <a:path w="4185284" h="936625">
                  <a:moveTo>
                    <a:pt x="0" y="936625"/>
                  </a:moveTo>
                  <a:lnTo>
                    <a:pt x="4185031" y="936625"/>
                  </a:lnTo>
                  <a:lnTo>
                    <a:pt x="4185031" y="0"/>
                  </a:lnTo>
                  <a:lnTo>
                    <a:pt x="0" y="0"/>
                  </a:lnTo>
                  <a:lnTo>
                    <a:pt x="0" y="936625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9822688" y="1220850"/>
              <a:ext cx="21590" cy="5135880"/>
            </a:xfrm>
            <a:custGeom>
              <a:avLst/>
              <a:gdLst/>
              <a:ahLst/>
              <a:cxnLst/>
              <a:rect l="l" t="t" r="r" b="b"/>
              <a:pathLst>
                <a:path w="21590" h="5135880">
                  <a:moveTo>
                    <a:pt x="0" y="5135499"/>
                  </a:moveTo>
                  <a:lnTo>
                    <a:pt x="21462" y="0"/>
                  </a:lnTo>
                </a:path>
              </a:pathLst>
            </a:custGeom>
            <a:ln w="76199">
              <a:solidFill>
                <a:srgbClr val="0F0F0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7823453" y="1029420"/>
              <a:ext cx="1999614" cy="342900"/>
            </a:xfrm>
            <a:custGeom>
              <a:avLst/>
              <a:gdLst/>
              <a:ahLst/>
              <a:cxnLst/>
              <a:rect l="l" t="t" r="r" b="b"/>
              <a:pathLst>
                <a:path w="1999615" h="342900">
                  <a:moveTo>
                    <a:pt x="301331" y="0"/>
                  </a:moveTo>
                  <a:lnTo>
                    <a:pt x="286893" y="4740"/>
                  </a:lnTo>
                  <a:lnTo>
                    <a:pt x="0" y="167554"/>
                  </a:lnTo>
                  <a:lnTo>
                    <a:pt x="282955" y="337226"/>
                  </a:lnTo>
                  <a:lnTo>
                    <a:pt x="297221" y="342272"/>
                  </a:lnTo>
                  <a:lnTo>
                    <a:pt x="311832" y="341497"/>
                  </a:lnTo>
                  <a:lnTo>
                    <a:pt x="325086" y="335315"/>
                  </a:lnTo>
                  <a:lnTo>
                    <a:pt x="335279" y="324145"/>
                  </a:lnTo>
                  <a:lnTo>
                    <a:pt x="340326" y="309880"/>
                  </a:lnTo>
                  <a:lnTo>
                    <a:pt x="339550" y="295269"/>
                  </a:lnTo>
                  <a:lnTo>
                    <a:pt x="333369" y="282015"/>
                  </a:lnTo>
                  <a:lnTo>
                    <a:pt x="322199" y="271821"/>
                  </a:lnTo>
                  <a:lnTo>
                    <a:pt x="216031" y="208228"/>
                  </a:lnTo>
                  <a:lnTo>
                    <a:pt x="75056" y="206543"/>
                  </a:lnTo>
                  <a:lnTo>
                    <a:pt x="76073" y="130343"/>
                  </a:lnTo>
                  <a:lnTo>
                    <a:pt x="220013" y="130343"/>
                  </a:lnTo>
                  <a:lnTo>
                    <a:pt x="324612" y="71034"/>
                  </a:lnTo>
                  <a:lnTo>
                    <a:pt x="336014" y="61096"/>
                  </a:lnTo>
                  <a:lnTo>
                    <a:pt x="342487" y="48015"/>
                  </a:lnTo>
                  <a:lnTo>
                    <a:pt x="343578" y="33458"/>
                  </a:lnTo>
                  <a:lnTo>
                    <a:pt x="338836" y="19091"/>
                  </a:lnTo>
                  <a:lnTo>
                    <a:pt x="328969" y="7616"/>
                  </a:lnTo>
                  <a:lnTo>
                    <a:pt x="315912" y="1105"/>
                  </a:lnTo>
                  <a:lnTo>
                    <a:pt x="301331" y="0"/>
                  </a:lnTo>
                  <a:close/>
                </a:path>
                <a:path w="1999615" h="342900">
                  <a:moveTo>
                    <a:pt x="217042" y="132028"/>
                  </a:moveTo>
                  <a:lnTo>
                    <a:pt x="151172" y="169377"/>
                  </a:lnTo>
                  <a:lnTo>
                    <a:pt x="216031" y="208228"/>
                  </a:lnTo>
                  <a:lnTo>
                    <a:pt x="1998726" y="229530"/>
                  </a:lnTo>
                  <a:lnTo>
                    <a:pt x="1999615" y="153330"/>
                  </a:lnTo>
                  <a:lnTo>
                    <a:pt x="217042" y="132028"/>
                  </a:lnTo>
                  <a:close/>
                </a:path>
                <a:path w="1999615" h="342900">
                  <a:moveTo>
                    <a:pt x="76073" y="130343"/>
                  </a:moveTo>
                  <a:lnTo>
                    <a:pt x="75056" y="206543"/>
                  </a:lnTo>
                  <a:lnTo>
                    <a:pt x="216031" y="208228"/>
                  </a:lnTo>
                  <a:lnTo>
                    <a:pt x="204950" y="201590"/>
                  </a:lnTo>
                  <a:lnTo>
                    <a:pt x="94361" y="201590"/>
                  </a:lnTo>
                  <a:lnTo>
                    <a:pt x="95123" y="135804"/>
                  </a:lnTo>
                  <a:lnTo>
                    <a:pt x="210382" y="135804"/>
                  </a:lnTo>
                  <a:lnTo>
                    <a:pt x="217042" y="132028"/>
                  </a:lnTo>
                  <a:lnTo>
                    <a:pt x="76073" y="130343"/>
                  </a:lnTo>
                  <a:close/>
                </a:path>
                <a:path w="1999615" h="342900">
                  <a:moveTo>
                    <a:pt x="95123" y="135804"/>
                  </a:moveTo>
                  <a:lnTo>
                    <a:pt x="94361" y="201590"/>
                  </a:lnTo>
                  <a:lnTo>
                    <a:pt x="151172" y="169377"/>
                  </a:lnTo>
                  <a:lnTo>
                    <a:pt x="95123" y="135804"/>
                  </a:lnTo>
                  <a:close/>
                </a:path>
                <a:path w="1999615" h="342900">
                  <a:moveTo>
                    <a:pt x="151172" y="169377"/>
                  </a:moveTo>
                  <a:lnTo>
                    <a:pt x="94361" y="201590"/>
                  </a:lnTo>
                  <a:lnTo>
                    <a:pt x="204950" y="201590"/>
                  </a:lnTo>
                  <a:lnTo>
                    <a:pt x="151172" y="169377"/>
                  </a:lnTo>
                  <a:close/>
                </a:path>
                <a:path w="1999615" h="342900">
                  <a:moveTo>
                    <a:pt x="210382" y="135804"/>
                  </a:moveTo>
                  <a:lnTo>
                    <a:pt x="95123" y="135804"/>
                  </a:lnTo>
                  <a:lnTo>
                    <a:pt x="151172" y="169377"/>
                  </a:lnTo>
                  <a:lnTo>
                    <a:pt x="210382" y="135804"/>
                  </a:lnTo>
                  <a:close/>
                </a:path>
                <a:path w="1999615" h="342900">
                  <a:moveTo>
                    <a:pt x="220013" y="130343"/>
                  </a:moveTo>
                  <a:lnTo>
                    <a:pt x="76073" y="130343"/>
                  </a:lnTo>
                  <a:lnTo>
                    <a:pt x="217042" y="132028"/>
                  </a:lnTo>
                  <a:lnTo>
                    <a:pt x="220013" y="130343"/>
                  </a:lnTo>
                  <a:close/>
                </a:path>
              </a:pathLst>
            </a:custGeom>
            <a:solidFill>
              <a:srgbClr val="0F0F0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364604" y="2566669"/>
              <a:ext cx="3696335" cy="3587750"/>
            </a:xfrm>
            <a:custGeom>
              <a:avLst/>
              <a:gdLst/>
              <a:ahLst/>
              <a:cxnLst/>
              <a:rect l="l" t="t" r="r" b="b"/>
              <a:pathLst>
                <a:path w="3696335" h="3587750">
                  <a:moveTo>
                    <a:pt x="2489339" y="0"/>
                  </a:moveTo>
                  <a:lnTo>
                    <a:pt x="0" y="2254885"/>
                  </a:lnTo>
                  <a:lnTo>
                    <a:pt x="1206766" y="3587165"/>
                  </a:lnTo>
                  <a:lnTo>
                    <a:pt x="3696093" y="1332229"/>
                  </a:lnTo>
                  <a:lnTo>
                    <a:pt x="248933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364604" y="2566669"/>
              <a:ext cx="3696335" cy="3587750"/>
            </a:xfrm>
            <a:custGeom>
              <a:avLst/>
              <a:gdLst/>
              <a:ahLst/>
              <a:cxnLst/>
              <a:rect l="l" t="t" r="r" b="b"/>
              <a:pathLst>
                <a:path w="3696335" h="3587750">
                  <a:moveTo>
                    <a:pt x="2489339" y="0"/>
                  </a:moveTo>
                  <a:lnTo>
                    <a:pt x="3696093" y="1332229"/>
                  </a:lnTo>
                  <a:lnTo>
                    <a:pt x="1206766" y="3587165"/>
                  </a:lnTo>
                  <a:lnTo>
                    <a:pt x="0" y="2254885"/>
                  </a:lnTo>
                  <a:lnTo>
                    <a:pt x="2489339" y="0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5016" y="3147758"/>
              <a:ext cx="2491725" cy="238486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297411" y="3528059"/>
              <a:ext cx="3775710" cy="2627630"/>
            </a:xfrm>
            <a:custGeom>
              <a:avLst/>
              <a:gdLst/>
              <a:ahLst/>
              <a:cxnLst/>
              <a:rect l="l" t="t" r="r" b="b"/>
              <a:pathLst>
                <a:path w="3775709" h="2627629">
                  <a:moveTo>
                    <a:pt x="342265" y="298602"/>
                  </a:moveTo>
                  <a:lnTo>
                    <a:pt x="337324" y="284353"/>
                  </a:lnTo>
                  <a:lnTo>
                    <a:pt x="214337" y="75438"/>
                  </a:lnTo>
                  <a:lnTo>
                    <a:pt x="169938" y="0"/>
                  </a:lnTo>
                  <a:lnTo>
                    <a:pt x="4838" y="285623"/>
                  </a:lnTo>
                  <a:lnTo>
                    <a:pt x="0" y="299999"/>
                  </a:lnTo>
                  <a:lnTo>
                    <a:pt x="1003" y="314566"/>
                  </a:lnTo>
                  <a:lnTo>
                    <a:pt x="7416" y="327685"/>
                  </a:lnTo>
                  <a:lnTo>
                    <a:pt x="18808" y="337693"/>
                  </a:lnTo>
                  <a:lnTo>
                    <a:pt x="33121" y="342531"/>
                  </a:lnTo>
                  <a:lnTo>
                    <a:pt x="47701" y="341541"/>
                  </a:lnTo>
                  <a:lnTo>
                    <a:pt x="60845" y="335165"/>
                  </a:lnTo>
                  <a:lnTo>
                    <a:pt x="70878" y="323850"/>
                  </a:lnTo>
                  <a:lnTo>
                    <a:pt x="132664" y="216827"/>
                  </a:lnTo>
                  <a:lnTo>
                    <a:pt x="142506" y="2626830"/>
                  </a:lnTo>
                  <a:lnTo>
                    <a:pt x="218706" y="2626525"/>
                  </a:lnTo>
                  <a:lnTo>
                    <a:pt x="208864" y="216268"/>
                  </a:lnTo>
                  <a:lnTo>
                    <a:pt x="271665" y="322961"/>
                  </a:lnTo>
                  <a:lnTo>
                    <a:pt x="281762" y="334251"/>
                  </a:lnTo>
                  <a:lnTo>
                    <a:pt x="294944" y="340550"/>
                  </a:lnTo>
                  <a:lnTo>
                    <a:pt x="309537" y="341439"/>
                  </a:lnTo>
                  <a:lnTo>
                    <a:pt x="323862" y="336423"/>
                  </a:lnTo>
                  <a:lnTo>
                    <a:pt x="335127" y="326326"/>
                  </a:lnTo>
                  <a:lnTo>
                    <a:pt x="341401" y="313156"/>
                  </a:lnTo>
                  <a:lnTo>
                    <a:pt x="342265" y="298602"/>
                  </a:lnTo>
                  <a:close/>
                </a:path>
                <a:path w="3775709" h="2627629">
                  <a:moveTo>
                    <a:pt x="2253704" y="1337462"/>
                  </a:moveTo>
                  <a:lnTo>
                    <a:pt x="2249055" y="1323086"/>
                  </a:lnTo>
                  <a:lnTo>
                    <a:pt x="2129485" y="1110361"/>
                  </a:lnTo>
                  <a:lnTo>
                    <a:pt x="2087384" y="1035431"/>
                  </a:lnTo>
                  <a:lnTo>
                    <a:pt x="1916569" y="1317752"/>
                  </a:lnTo>
                  <a:lnTo>
                    <a:pt x="1911502" y="1332001"/>
                  </a:lnTo>
                  <a:lnTo>
                    <a:pt x="1912226" y="1346581"/>
                  </a:lnTo>
                  <a:lnTo>
                    <a:pt x="1918373" y="1359839"/>
                  </a:lnTo>
                  <a:lnTo>
                    <a:pt x="1929523" y="1370076"/>
                  </a:lnTo>
                  <a:lnTo>
                    <a:pt x="1943760" y="1375206"/>
                  </a:lnTo>
                  <a:lnTo>
                    <a:pt x="1958352" y="1374457"/>
                  </a:lnTo>
                  <a:lnTo>
                    <a:pt x="1971598" y="1368298"/>
                  </a:lnTo>
                  <a:lnTo>
                    <a:pt x="1981847" y="1357122"/>
                  </a:lnTo>
                  <a:lnTo>
                    <a:pt x="2045868" y="1251394"/>
                  </a:lnTo>
                  <a:lnTo>
                    <a:pt x="2023757" y="2626068"/>
                  </a:lnTo>
                  <a:lnTo>
                    <a:pt x="2099957" y="2627287"/>
                  </a:lnTo>
                  <a:lnTo>
                    <a:pt x="2122068" y="1252651"/>
                  </a:lnTo>
                  <a:lnTo>
                    <a:pt x="2182634" y="1360424"/>
                  </a:lnTo>
                  <a:lnTo>
                    <a:pt x="2192490" y="1371866"/>
                  </a:lnTo>
                  <a:lnTo>
                    <a:pt x="2205558" y="1378432"/>
                  </a:lnTo>
                  <a:lnTo>
                    <a:pt x="2220137" y="1379613"/>
                  </a:lnTo>
                  <a:lnTo>
                    <a:pt x="2234577" y="1374902"/>
                  </a:lnTo>
                  <a:lnTo>
                    <a:pt x="2245995" y="1365046"/>
                  </a:lnTo>
                  <a:lnTo>
                    <a:pt x="2252522" y="1352003"/>
                  </a:lnTo>
                  <a:lnTo>
                    <a:pt x="2253704" y="1337462"/>
                  </a:lnTo>
                  <a:close/>
                </a:path>
                <a:path w="3775709" h="2627629">
                  <a:moveTo>
                    <a:pt x="3775532" y="1987016"/>
                  </a:moveTo>
                  <a:lnTo>
                    <a:pt x="3770769" y="1972691"/>
                  </a:lnTo>
                  <a:lnTo>
                    <a:pt x="3649497" y="1762125"/>
                  </a:lnTo>
                  <a:lnTo>
                    <a:pt x="3606050" y="1686699"/>
                  </a:lnTo>
                  <a:lnTo>
                    <a:pt x="3438156" y="1970786"/>
                  </a:lnTo>
                  <a:lnTo>
                    <a:pt x="3433203" y="1985086"/>
                  </a:lnTo>
                  <a:lnTo>
                    <a:pt x="3434067" y="1999653"/>
                  </a:lnTo>
                  <a:lnTo>
                    <a:pt x="3440341" y="2012835"/>
                  </a:lnTo>
                  <a:lnTo>
                    <a:pt x="3451618" y="2022983"/>
                  </a:lnTo>
                  <a:lnTo>
                    <a:pt x="3465931" y="2027936"/>
                  </a:lnTo>
                  <a:lnTo>
                    <a:pt x="3480524" y="2027072"/>
                  </a:lnTo>
                  <a:lnTo>
                    <a:pt x="3493706" y="2020798"/>
                  </a:lnTo>
                  <a:lnTo>
                    <a:pt x="3503815" y="2009521"/>
                  </a:lnTo>
                  <a:lnTo>
                    <a:pt x="3566757" y="1902993"/>
                  </a:lnTo>
                  <a:lnTo>
                    <a:pt x="3562616" y="2626461"/>
                  </a:lnTo>
                  <a:lnTo>
                    <a:pt x="3638816" y="2626893"/>
                  </a:lnTo>
                  <a:lnTo>
                    <a:pt x="3642957" y="1903412"/>
                  </a:lnTo>
                  <a:lnTo>
                    <a:pt x="3704729" y="2010664"/>
                  </a:lnTo>
                  <a:lnTo>
                    <a:pt x="3714673" y="2022055"/>
                  </a:lnTo>
                  <a:lnTo>
                    <a:pt x="3727793" y="2028469"/>
                  </a:lnTo>
                  <a:lnTo>
                    <a:pt x="3742347" y="2029472"/>
                  </a:lnTo>
                  <a:lnTo>
                    <a:pt x="3756672" y="2024634"/>
                  </a:lnTo>
                  <a:lnTo>
                    <a:pt x="3768052" y="2014689"/>
                  </a:lnTo>
                  <a:lnTo>
                    <a:pt x="3774478" y="2001570"/>
                  </a:lnTo>
                  <a:lnTo>
                    <a:pt x="3775532" y="1987016"/>
                  </a:lnTo>
                  <a:close/>
                </a:path>
              </a:pathLst>
            </a:custGeom>
            <a:solidFill>
              <a:srgbClr val="0F0F0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9416668" y="6341275"/>
              <a:ext cx="427990" cy="4445"/>
            </a:xfrm>
            <a:custGeom>
              <a:avLst/>
              <a:gdLst/>
              <a:ahLst/>
              <a:cxnLst/>
              <a:rect l="l" t="t" r="r" b="b"/>
              <a:pathLst>
                <a:path w="427990" h="4445">
                  <a:moveTo>
                    <a:pt x="-38100" y="1981"/>
                  </a:moveTo>
                  <a:lnTo>
                    <a:pt x="465581" y="1981"/>
                  </a:lnTo>
                </a:path>
              </a:pathLst>
            </a:custGeom>
            <a:ln w="80162">
              <a:solidFill>
                <a:srgbClr val="0F0F0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3881500" y="1844675"/>
              <a:ext cx="4185285" cy="936625"/>
            </a:xfrm>
            <a:custGeom>
              <a:avLst/>
              <a:gdLst/>
              <a:ahLst/>
              <a:cxnLst/>
              <a:rect l="l" t="t" r="r" b="b"/>
              <a:pathLst>
                <a:path w="4185284" h="936625">
                  <a:moveTo>
                    <a:pt x="4028821" y="0"/>
                  </a:moveTo>
                  <a:lnTo>
                    <a:pt x="156083" y="0"/>
                  </a:lnTo>
                  <a:lnTo>
                    <a:pt x="106736" y="7954"/>
                  </a:lnTo>
                  <a:lnTo>
                    <a:pt x="63889" y="30106"/>
                  </a:lnTo>
                  <a:lnTo>
                    <a:pt x="30106" y="63889"/>
                  </a:lnTo>
                  <a:lnTo>
                    <a:pt x="7954" y="106736"/>
                  </a:lnTo>
                  <a:lnTo>
                    <a:pt x="0" y="156083"/>
                  </a:lnTo>
                  <a:lnTo>
                    <a:pt x="0" y="780541"/>
                  </a:lnTo>
                  <a:lnTo>
                    <a:pt x="7954" y="829888"/>
                  </a:lnTo>
                  <a:lnTo>
                    <a:pt x="30106" y="872735"/>
                  </a:lnTo>
                  <a:lnTo>
                    <a:pt x="63889" y="906518"/>
                  </a:lnTo>
                  <a:lnTo>
                    <a:pt x="106736" y="928670"/>
                  </a:lnTo>
                  <a:lnTo>
                    <a:pt x="156083" y="936625"/>
                  </a:lnTo>
                  <a:lnTo>
                    <a:pt x="4028821" y="936625"/>
                  </a:lnTo>
                  <a:lnTo>
                    <a:pt x="4078180" y="928670"/>
                  </a:lnTo>
                  <a:lnTo>
                    <a:pt x="4121059" y="906518"/>
                  </a:lnTo>
                  <a:lnTo>
                    <a:pt x="4154880" y="872735"/>
                  </a:lnTo>
                  <a:lnTo>
                    <a:pt x="4177063" y="829888"/>
                  </a:lnTo>
                  <a:lnTo>
                    <a:pt x="4185030" y="780541"/>
                  </a:lnTo>
                  <a:lnTo>
                    <a:pt x="4185030" y="156083"/>
                  </a:lnTo>
                  <a:lnTo>
                    <a:pt x="4177063" y="106736"/>
                  </a:lnTo>
                  <a:lnTo>
                    <a:pt x="4154880" y="63889"/>
                  </a:lnTo>
                  <a:lnTo>
                    <a:pt x="4121059" y="30106"/>
                  </a:lnTo>
                  <a:lnTo>
                    <a:pt x="4078180" y="7954"/>
                  </a:lnTo>
                  <a:lnTo>
                    <a:pt x="4028821" y="0"/>
                  </a:lnTo>
                  <a:close/>
                </a:path>
              </a:pathLst>
            </a:custGeom>
            <a:solidFill>
              <a:srgbClr val="D5E39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3881500" y="1844675"/>
              <a:ext cx="4185285" cy="936625"/>
            </a:xfrm>
            <a:custGeom>
              <a:avLst/>
              <a:gdLst/>
              <a:ahLst/>
              <a:cxnLst/>
              <a:rect l="l" t="t" r="r" b="b"/>
              <a:pathLst>
                <a:path w="4185284" h="936625">
                  <a:moveTo>
                    <a:pt x="0" y="156083"/>
                  </a:moveTo>
                  <a:lnTo>
                    <a:pt x="7954" y="106736"/>
                  </a:lnTo>
                  <a:lnTo>
                    <a:pt x="30106" y="63889"/>
                  </a:lnTo>
                  <a:lnTo>
                    <a:pt x="63889" y="30106"/>
                  </a:lnTo>
                  <a:lnTo>
                    <a:pt x="106736" y="7954"/>
                  </a:lnTo>
                  <a:lnTo>
                    <a:pt x="156083" y="0"/>
                  </a:lnTo>
                  <a:lnTo>
                    <a:pt x="4028821" y="0"/>
                  </a:lnTo>
                  <a:lnTo>
                    <a:pt x="4078180" y="7954"/>
                  </a:lnTo>
                  <a:lnTo>
                    <a:pt x="4121059" y="30106"/>
                  </a:lnTo>
                  <a:lnTo>
                    <a:pt x="4154880" y="63889"/>
                  </a:lnTo>
                  <a:lnTo>
                    <a:pt x="4177063" y="106736"/>
                  </a:lnTo>
                  <a:lnTo>
                    <a:pt x="4185030" y="156083"/>
                  </a:lnTo>
                  <a:lnTo>
                    <a:pt x="4185030" y="780541"/>
                  </a:lnTo>
                  <a:lnTo>
                    <a:pt x="4177063" y="829888"/>
                  </a:lnTo>
                  <a:lnTo>
                    <a:pt x="4154880" y="872735"/>
                  </a:lnTo>
                  <a:lnTo>
                    <a:pt x="4121059" y="906518"/>
                  </a:lnTo>
                  <a:lnTo>
                    <a:pt x="4078180" y="928670"/>
                  </a:lnTo>
                  <a:lnTo>
                    <a:pt x="4028821" y="936625"/>
                  </a:lnTo>
                  <a:lnTo>
                    <a:pt x="156083" y="936625"/>
                  </a:lnTo>
                  <a:lnTo>
                    <a:pt x="106736" y="928670"/>
                  </a:lnTo>
                  <a:lnTo>
                    <a:pt x="63889" y="906518"/>
                  </a:lnTo>
                  <a:lnTo>
                    <a:pt x="30106" y="872735"/>
                  </a:lnTo>
                  <a:lnTo>
                    <a:pt x="7954" y="829888"/>
                  </a:lnTo>
                  <a:lnTo>
                    <a:pt x="0" y="780541"/>
                  </a:lnTo>
                  <a:lnTo>
                    <a:pt x="0" y="156083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0636757" y="5996736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32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81501" y="1844675"/>
            <a:ext cx="4185285" cy="936625"/>
          </a:xfrm>
          <a:prstGeom prst="rect">
            <a:avLst/>
          </a:prstGeom>
          <a:ln w="15875">
            <a:solidFill>
              <a:srgbClr val="5F6E1C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471170" marR="463550" indent="635" algn="ctr">
              <a:lnSpc>
                <a:spcPts val="2400"/>
              </a:lnSpc>
              <a:spcBef>
                <a:spcPts val="40"/>
              </a:spcBef>
            </a:pPr>
            <a:r>
              <a:rPr sz="2000" b="1" spc="-470" dirty="0">
                <a:solidFill>
                  <a:srgbClr val="0F0F0F"/>
                </a:solidFill>
                <a:latin typeface="Calibri"/>
                <a:cs typeface="Calibri"/>
              </a:rPr>
              <a:t>I</a:t>
            </a:r>
            <a:r>
              <a:rPr sz="3600" b="1" i="1" spc="-705" baseline="8101" dirty="0">
                <a:solidFill>
                  <a:srgbClr val="0F0F0F"/>
                </a:solidFill>
                <a:latin typeface="Calibri"/>
                <a:cs typeface="Calibri"/>
              </a:rPr>
              <a:t>Q</a:t>
            </a:r>
            <a:r>
              <a:rPr sz="2000" b="1" spc="-470" dirty="0">
                <a:solidFill>
                  <a:srgbClr val="0F0F0F"/>
                </a:solidFill>
                <a:latin typeface="Calibri"/>
                <a:cs typeface="Calibri"/>
              </a:rPr>
              <a:t>nd</a:t>
            </a:r>
            <a:r>
              <a:rPr sz="3600" b="1" i="1" spc="-705" baseline="8101" dirty="0">
                <a:solidFill>
                  <a:srgbClr val="0F0F0F"/>
                </a:solidFill>
                <a:latin typeface="Calibri"/>
                <a:cs typeface="Calibri"/>
              </a:rPr>
              <a:t>u</a:t>
            </a:r>
            <a:r>
              <a:rPr sz="2000" b="1" spc="-470" dirty="0">
                <a:solidFill>
                  <a:srgbClr val="0F0F0F"/>
                </a:solidFill>
                <a:latin typeface="Calibri"/>
                <a:cs typeface="Calibri"/>
              </a:rPr>
              <a:t>i</a:t>
            </a:r>
            <a:r>
              <a:rPr sz="3600" b="1" i="1" spc="-705" baseline="8101" dirty="0">
                <a:solidFill>
                  <a:srgbClr val="0F0F0F"/>
                </a:solidFill>
                <a:latin typeface="Calibri"/>
                <a:cs typeface="Calibri"/>
              </a:rPr>
              <a:t>a</a:t>
            </a:r>
            <a:r>
              <a:rPr sz="2000" b="1" spc="-470" dirty="0">
                <a:solidFill>
                  <a:srgbClr val="0F0F0F"/>
                </a:solidFill>
                <a:latin typeface="Calibri"/>
                <a:cs typeface="Calibri"/>
              </a:rPr>
              <a:t>vi</a:t>
            </a:r>
            <a:r>
              <a:rPr sz="3600" b="1" i="1" spc="-705" baseline="8101" dirty="0">
                <a:solidFill>
                  <a:srgbClr val="0F0F0F"/>
                </a:solidFill>
                <a:latin typeface="Calibri"/>
                <a:cs typeface="Calibri"/>
              </a:rPr>
              <a:t>l</a:t>
            </a:r>
            <a:r>
              <a:rPr sz="2000" b="1" spc="-470" dirty="0">
                <a:solidFill>
                  <a:srgbClr val="0F0F0F"/>
                </a:solidFill>
                <a:latin typeface="Calibri"/>
                <a:cs typeface="Calibri"/>
              </a:rPr>
              <a:t>d</a:t>
            </a:r>
            <a:r>
              <a:rPr sz="3600" b="1" i="1" spc="-705" baseline="8101" dirty="0">
                <a:solidFill>
                  <a:srgbClr val="0F0F0F"/>
                </a:solidFill>
                <a:latin typeface="Calibri"/>
                <a:cs typeface="Calibri"/>
              </a:rPr>
              <a:t>i</a:t>
            </a:r>
            <a:r>
              <a:rPr sz="3600" b="1" i="1" spc="-697" baseline="8101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000" b="1" spc="-540" dirty="0">
                <a:solidFill>
                  <a:srgbClr val="0F0F0F"/>
                </a:solidFill>
                <a:latin typeface="Calibri"/>
                <a:cs typeface="Calibri"/>
              </a:rPr>
              <a:t>u</a:t>
            </a:r>
            <a:r>
              <a:rPr sz="3600" b="1" i="1" spc="-810" baseline="8101" dirty="0">
                <a:solidFill>
                  <a:srgbClr val="0F0F0F"/>
                </a:solidFill>
                <a:latin typeface="Calibri"/>
                <a:cs typeface="Calibri"/>
              </a:rPr>
              <a:t>c</a:t>
            </a:r>
            <a:r>
              <a:rPr sz="2000" b="1" spc="-540" dirty="0">
                <a:solidFill>
                  <a:srgbClr val="0F0F0F"/>
                </a:solidFill>
                <a:latin typeface="Calibri"/>
                <a:cs typeface="Calibri"/>
              </a:rPr>
              <a:t>o</a:t>
            </a:r>
            <a:r>
              <a:rPr sz="3600" b="1" i="1" spc="-810" baseline="8101" dirty="0">
                <a:solidFill>
                  <a:srgbClr val="0F0F0F"/>
                </a:solidFill>
                <a:latin typeface="Calibri"/>
                <a:cs typeface="Calibri"/>
              </a:rPr>
              <a:t>om</a:t>
            </a:r>
            <a:r>
              <a:rPr sz="2000" b="1" spc="-540" dirty="0">
                <a:solidFill>
                  <a:srgbClr val="0F0F0F"/>
                </a:solidFill>
                <a:latin typeface="Calibri"/>
                <a:cs typeface="Calibri"/>
              </a:rPr>
              <a:t>le</a:t>
            </a:r>
            <a:r>
              <a:rPr sz="2000" b="1" spc="-114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3600" b="1" i="1" spc="-817" baseline="8101" dirty="0">
                <a:solidFill>
                  <a:srgbClr val="0F0F0F"/>
                </a:solidFill>
                <a:latin typeface="Calibri"/>
                <a:cs typeface="Calibri"/>
              </a:rPr>
              <a:t>p</a:t>
            </a:r>
            <a:r>
              <a:rPr sz="2000" b="1" spc="-545" dirty="0">
                <a:solidFill>
                  <a:srgbClr val="0F0F0F"/>
                </a:solidFill>
                <a:latin typeface="Calibri"/>
                <a:cs typeface="Calibri"/>
              </a:rPr>
              <a:t>di</a:t>
            </a:r>
            <a:r>
              <a:rPr sz="3600" b="1" i="1" spc="-817" baseline="8101" dirty="0">
                <a:solidFill>
                  <a:srgbClr val="0F0F0F"/>
                </a:solidFill>
                <a:latin typeface="Calibri"/>
                <a:cs typeface="Calibri"/>
              </a:rPr>
              <a:t>o</a:t>
            </a:r>
            <a:r>
              <a:rPr sz="2000" b="1" spc="-545" dirty="0">
                <a:solidFill>
                  <a:srgbClr val="0F0F0F"/>
                </a:solidFill>
                <a:latin typeface="Calibri"/>
                <a:cs typeface="Calibri"/>
              </a:rPr>
              <a:t>m</a:t>
            </a:r>
            <a:r>
              <a:rPr sz="3600" b="1" i="1" spc="-817" baseline="8101" dirty="0">
                <a:solidFill>
                  <a:srgbClr val="0F0F0F"/>
                </a:solidFill>
                <a:latin typeface="Calibri"/>
                <a:cs typeface="Calibri"/>
              </a:rPr>
              <a:t>r</a:t>
            </a:r>
            <a:r>
              <a:rPr sz="2000" b="1" spc="-545" dirty="0">
                <a:solidFill>
                  <a:srgbClr val="0F0F0F"/>
                </a:solidFill>
                <a:latin typeface="Calibri"/>
                <a:cs typeface="Calibri"/>
              </a:rPr>
              <a:t>e</a:t>
            </a:r>
            <a:r>
              <a:rPr sz="3600" b="1" i="1" spc="-817" baseline="8101" dirty="0">
                <a:solidFill>
                  <a:srgbClr val="0F0F0F"/>
                </a:solidFill>
                <a:latin typeface="Calibri"/>
                <a:cs typeface="Calibri"/>
              </a:rPr>
              <a:t>ta</a:t>
            </a:r>
            <a:r>
              <a:rPr sz="2000" b="1" spc="-545" dirty="0">
                <a:solidFill>
                  <a:srgbClr val="0F0F0F"/>
                </a:solidFill>
                <a:latin typeface="Calibri"/>
                <a:cs typeface="Calibri"/>
              </a:rPr>
              <a:t>ns</a:t>
            </a:r>
            <a:r>
              <a:rPr sz="3600" b="1" i="1" spc="-817" baseline="8101" dirty="0">
                <a:solidFill>
                  <a:srgbClr val="0F0F0F"/>
                </a:solidFill>
                <a:latin typeface="Calibri"/>
                <a:cs typeface="Calibri"/>
              </a:rPr>
              <a:t>m</a:t>
            </a:r>
            <a:r>
              <a:rPr sz="2000" b="1" spc="-545" dirty="0">
                <a:solidFill>
                  <a:srgbClr val="0F0F0F"/>
                </a:solidFill>
                <a:latin typeface="Calibri"/>
                <a:cs typeface="Calibri"/>
              </a:rPr>
              <a:t>io</a:t>
            </a:r>
            <a:r>
              <a:rPr sz="3600" b="1" i="1" spc="-817" baseline="8101" dirty="0">
                <a:solidFill>
                  <a:srgbClr val="0F0F0F"/>
                </a:solidFill>
                <a:latin typeface="Calibri"/>
                <a:cs typeface="Calibri"/>
              </a:rPr>
              <a:t>e</a:t>
            </a:r>
            <a:r>
              <a:rPr sz="2000" b="1" spc="-545" dirty="0">
                <a:solidFill>
                  <a:srgbClr val="0F0F0F"/>
                </a:solidFill>
                <a:latin typeface="Calibri"/>
                <a:cs typeface="Calibri"/>
              </a:rPr>
              <a:t>n</a:t>
            </a:r>
            <a:r>
              <a:rPr sz="3600" b="1" i="1" spc="-817" baseline="8101" dirty="0">
                <a:solidFill>
                  <a:srgbClr val="0F0F0F"/>
                </a:solidFill>
                <a:latin typeface="Calibri"/>
                <a:cs typeface="Calibri"/>
              </a:rPr>
              <a:t>n</a:t>
            </a:r>
            <a:r>
              <a:rPr sz="2000" b="1" spc="-545" dirty="0">
                <a:solidFill>
                  <a:srgbClr val="0F0F0F"/>
                </a:solidFill>
                <a:latin typeface="Calibri"/>
                <a:cs typeface="Calibri"/>
              </a:rPr>
              <a:t>i</a:t>
            </a:r>
            <a:r>
              <a:rPr sz="2000" b="1" spc="-4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000" b="1" spc="-360" dirty="0">
                <a:solidFill>
                  <a:srgbClr val="0F0F0F"/>
                </a:solidFill>
                <a:latin typeface="Calibri"/>
                <a:cs typeface="Calibri"/>
              </a:rPr>
              <a:t>d</a:t>
            </a:r>
            <a:r>
              <a:rPr sz="3600" b="1" i="1" spc="-540" baseline="8101" dirty="0">
                <a:solidFill>
                  <a:srgbClr val="0F0F0F"/>
                </a:solidFill>
                <a:latin typeface="Calibri"/>
                <a:cs typeface="Calibri"/>
              </a:rPr>
              <a:t>ti</a:t>
            </a:r>
            <a:r>
              <a:rPr sz="2000" b="1" spc="-360" dirty="0">
                <a:solidFill>
                  <a:srgbClr val="0F0F0F"/>
                </a:solidFill>
                <a:latin typeface="Calibri"/>
                <a:cs typeface="Calibri"/>
              </a:rPr>
              <a:t>i </a:t>
            </a:r>
            <a:r>
              <a:rPr sz="2000" b="1" spc="-35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F0F0F"/>
                </a:solidFill>
                <a:latin typeface="Calibri"/>
                <a:cs typeface="Calibri"/>
              </a:rPr>
              <a:t>c</a:t>
            </a:r>
            <a:r>
              <a:rPr sz="2000" b="1" spc="-990" dirty="0">
                <a:solidFill>
                  <a:srgbClr val="0F0F0F"/>
                </a:solidFill>
                <a:latin typeface="Calibri"/>
                <a:cs typeface="Calibri"/>
              </a:rPr>
              <a:t>o</a:t>
            </a:r>
            <a:r>
              <a:rPr sz="3600" b="1" i="1" spc="-44" baseline="-3472" dirty="0">
                <a:solidFill>
                  <a:srgbClr val="0F0F0F"/>
                </a:solidFill>
                <a:latin typeface="Calibri"/>
                <a:cs typeface="Calibri"/>
              </a:rPr>
              <a:t>c</a:t>
            </a:r>
            <a:r>
              <a:rPr sz="3600" b="1" i="1" spc="-1852" baseline="-3472" dirty="0">
                <a:solidFill>
                  <a:srgbClr val="0F0F0F"/>
                </a:solidFill>
                <a:latin typeface="Calibri"/>
                <a:cs typeface="Calibri"/>
              </a:rPr>
              <a:t>o</a:t>
            </a:r>
            <a:r>
              <a:rPr sz="2000" b="1" spc="-400" dirty="0">
                <a:solidFill>
                  <a:srgbClr val="0F0F0F"/>
                </a:solidFill>
                <a:latin typeface="Calibri"/>
                <a:cs typeface="Calibri"/>
              </a:rPr>
              <a:t>m</a:t>
            </a:r>
            <a:r>
              <a:rPr sz="3600" b="1" i="1" spc="-2302" baseline="-3472" dirty="0">
                <a:solidFill>
                  <a:srgbClr val="0F0F0F"/>
                </a:solidFill>
                <a:latin typeface="Calibri"/>
                <a:cs typeface="Calibri"/>
              </a:rPr>
              <a:t>m</a:t>
            </a:r>
            <a:r>
              <a:rPr sz="2000" b="1" spc="5" dirty="0">
                <a:solidFill>
                  <a:srgbClr val="0F0F0F"/>
                </a:solidFill>
                <a:latin typeface="Calibri"/>
                <a:cs typeface="Calibri"/>
              </a:rPr>
              <a:t>p</a:t>
            </a:r>
            <a:r>
              <a:rPr sz="2000" b="1" spc="-560" dirty="0">
                <a:solidFill>
                  <a:srgbClr val="0F0F0F"/>
                </a:solidFill>
                <a:latin typeface="Calibri"/>
                <a:cs typeface="Calibri"/>
              </a:rPr>
              <a:t>e</a:t>
            </a:r>
            <a:r>
              <a:rPr sz="3600" b="1" i="1" spc="-1080" baseline="-3472" dirty="0">
                <a:solidFill>
                  <a:srgbClr val="0F0F0F"/>
                </a:solidFill>
                <a:latin typeface="Calibri"/>
                <a:cs typeface="Calibri"/>
              </a:rPr>
              <a:t>p</a:t>
            </a:r>
            <a:r>
              <a:rPr sz="2000" b="1" spc="-25" dirty="0">
                <a:solidFill>
                  <a:srgbClr val="0F0F0F"/>
                </a:solidFill>
                <a:latin typeface="Calibri"/>
                <a:cs typeface="Calibri"/>
              </a:rPr>
              <a:t>t</a:t>
            </a:r>
            <a:r>
              <a:rPr sz="2000" b="1" spc="-965" dirty="0">
                <a:solidFill>
                  <a:srgbClr val="0F0F0F"/>
                </a:solidFill>
                <a:latin typeface="Calibri"/>
                <a:cs typeface="Calibri"/>
              </a:rPr>
              <a:t>e</a:t>
            </a:r>
            <a:r>
              <a:rPr sz="3600" b="1" i="1" spc="-330" baseline="-3472" dirty="0">
                <a:solidFill>
                  <a:srgbClr val="0F0F0F"/>
                </a:solidFill>
                <a:latin typeface="Calibri"/>
                <a:cs typeface="Calibri"/>
              </a:rPr>
              <a:t>e</a:t>
            </a:r>
            <a:r>
              <a:rPr sz="2000" b="1" spc="-869" dirty="0">
                <a:solidFill>
                  <a:srgbClr val="0F0F0F"/>
                </a:solidFill>
                <a:latin typeface="Calibri"/>
                <a:cs typeface="Calibri"/>
              </a:rPr>
              <a:t>n</a:t>
            </a:r>
            <a:r>
              <a:rPr sz="3600" b="1" i="1" spc="-44" baseline="-3472" dirty="0">
                <a:solidFill>
                  <a:srgbClr val="0F0F0F"/>
                </a:solidFill>
                <a:latin typeface="Calibri"/>
                <a:cs typeface="Calibri"/>
              </a:rPr>
              <a:t>t</a:t>
            </a:r>
            <a:r>
              <a:rPr sz="3600" b="1" i="1" spc="-1672" baseline="-3472" dirty="0">
                <a:solidFill>
                  <a:srgbClr val="0F0F0F"/>
                </a:solidFill>
                <a:latin typeface="Calibri"/>
                <a:cs typeface="Calibri"/>
              </a:rPr>
              <a:t>e</a:t>
            </a:r>
            <a:r>
              <a:rPr sz="2000" b="1" spc="-25" dirty="0">
                <a:solidFill>
                  <a:srgbClr val="0F0F0F"/>
                </a:solidFill>
                <a:latin typeface="Calibri"/>
                <a:cs typeface="Calibri"/>
              </a:rPr>
              <a:t>z</a:t>
            </a:r>
            <a:r>
              <a:rPr sz="2000" b="1" spc="-650" dirty="0">
                <a:solidFill>
                  <a:srgbClr val="0F0F0F"/>
                </a:solidFill>
                <a:latin typeface="Calibri"/>
                <a:cs typeface="Calibri"/>
              </a:rPr>
              <a:t>a</a:t>
            </a:r>
            <a:r>
              <a:rPr sz="3600" b="1" i="1" spc="-284" baseline="-3472" dirty="0">
                <a:solidFill>
                  <a:srgbClr val="0F0F0F"/>
                </a:solidFill>
                <a:latin typeface="Calibri"/>
                <a:cs typeface="Calibri"/>
              </a:rPr>
              <a:t>n</a:t>
            </a:r>
            <a:r>
              <a:rPr sz="2000" b="1" spc="-470" dirty="0">
                <a:solidFill>
                  <a:srgbClr val="0F0F0F"/>
                </a:solidFill>
                <a:latin typeface="Calibri"/>
                <a:cs typeface="Calibri"/>
              </a:rPr>
              <a:t>(</a:t>
            </a:r>
            <a:r>
              <a:rPr sz="3600" b="1" i="1" baseline="-3472" dirty="0">
                <a:solidFill>
                  <a:srgbClr val="0F0F0F"/>
                </a:solidFill>
                <a:latin typeface="Calibri"/>
                <a:cs typeface="Calibri"/>
              </a:rPr>
              <a:t>t</a:t>
            </a:r>
            <a:r>
              <a:rPr sz="3600" b="1" i="1" spc="-757" baseline="-3472" dirty="0">
                <a:solidFill>
                  <a:srgbClr val="0F0F0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F0F0F"/>
                </a:solidFill>
                <a:latin typeface="Calibri"/>
                <a:cs typeface="Calibri"/>
              </a:rPr>
              <a:t>i</a:t>
            </a:r>
            <a:r>
              <a:rPr sz="2000" b="1" spc="-1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000" b="1" spc="-204" dirty="0">
                <a:solidFill>
                  <a:srgbClr val="0F0F0F"/>
                </a:solidFill>
                <a:latin typeface="Calibri"/>
                <a:cs typeface="Calibri"/>
              </a:rPr>
              <a:t>c</a:t>
            </a:r>
            <a:r>
              <a:rPr sz="3600" b="1" i="1" spc="-960" baseline="-3472" dirty="0">
                <a:solidFill>
                  <a:srgbClr val="0F0F0F"/>
                </a:solidFill>
                <a:latin typeface="Calibri"/>
                <a:cs typeface="Calibri"/>
              </a:rPr>
              <a:t>t</a:t>
            </a:r>
            <a:r>
              <a:rPr sz="2000" b="1" spc="-470" dirty="0">
                <a:solidFill>
                  <a:srgbClr val="0F0F0F"/>
                </a:solidFill>
                <a:latin typeface="Calibri"/>
                <a:cs typeface="Calibri"/>
              </a:rPr>
              <a:t>o</a:t>
            </a:r>
            <a:r>
              <a:rPr sz="3600" b="1" i="1" spc="-1072" baseline="-3472" dirty="0">
                <a:solidFill>
                  <a:srgbClr val="0F0F0F"/>
                </a:solidFill>
                <a:latin typeface="Calibri"/>
                <a:cs typeface="Calibri"/>
              </a:rPr>
              <a:t>e</a:t>
            </a:r>
            <a:r>
              <a:rPr sz="2000" b="1" spc="-919" dirty="0">
                <a:solidFill>
                  <a:srgbClr val="0F0F0F"/>
                </a:solidFill>
                <a:latin typeface="Calibri"/>
                <a:cs typeface="Calibri"/>
              </a:rPr>
              <a:t>m</a:t>
            </a:r>
            <a:r>
              <a:rPr sz="3600" b="1" i="1" spc="-517" baseline="-3472" dirty="0">
                <a:solidFill>
                  <a:srgbClr val="0F0F0F"/>
                </a:solidFill>
                <a:latin typeface="Calibri"/>
                <a:cs typeface="Calibri"/>
              </a:rPr>
              <a:t>n</a:t>
            </a:r>
            <a:r>
              <a:rPr sz="2000" b="1" spc="-740" dirty="0">
                <a:solidFill>
                  <a:srgbClr val="0F0F0F"/>
                </a:solidFill>
                <a:latin typeface="Calibri"/>
                <a:cs typeface="Calibri"/>
              </a:rPr>
              <a:t>p</a:t>
            </a:r>
            <a:r>
              <a:rPr sz="3600" b="1" i="1" spc="-787" baseline="-3472" dirty="0">
                <a:solidFill>
                  <a:srgbClr val="0F0F0F"/>
                </a:solidFill>
                <a:latin typeface="Calibri"/>
                <a:cs typeface="Calibri"/>
              </a:rPr>
              <a:t>g</a:t>
            </a:r>
            <a:r>
              <a:rPr sz="2000" b="1" spc="-555" dirty="0">
                <a:solidFill>
                  <a:srgbClr val="0F0F0F"/>
                </a:solidFill>
                <a:latin typeface="Calibri"/>
                <a:cs typeface="Calibri"/>
              </a:rPr>
              <a:t>o</a:t>
            </a:r>
            <a:r>
              <a:rPr sz="3600" b="1" i="1" spc="-1072" baseline="-3472" dirty="0">
                <a:solidFill>
                  <a:srgbClr val="0F0F0F"/>
                </a:solidFill>
                <a:latin typeface="Calibri"/>
                <a:cs typeface="Calibri"/>
              </a:rPr>
              <a:t>o</a:t>
            </a:r>
            <a:r>
              <a:rPr sz="2000" b="1" dirty="0">
                <a:solidFill>
                  <a:srgbClr val="0F0F0F"/>
                </a:solidFill>
                <a:latin typeface="Calibri"/>
                <a:cs typeface="Calibri"/>
              </a:rPr>
              <a:t>r</a:t>
            </a:r>
            <a:r>
              <a:rPr sz="2000" b="1" spc="-150" dirty="0">
                <a:solidFill>
                  <a:srgbClr val="0F0F0F"/>
                </a:solidFill>
                <a:latin typeface="Calibri"/>
                <a:cs typeface="Calibri"/>
              </a:rPr>
              <a:t>t</a:t>
            </a:r>
            <a:r>
              <a:rPr sz="3600" b="1" i="1" spc="-1237" baseline="-3472" dirty="0">
                <a:solidFill>
                  <a:srgbClr val="0F0F0F"/>
                </a:solidFill>
                <a:latin typeface="Calibri"/>
                <a:cs typeface="Calibri"/>
              </a:rPr>
              <a:t>s</a:t>
            </a:r>
            <a:r>
              <a:rPr sz="2000" b="1" spc="-170" dirty="0">
                <a:solidFill>
                  <a:srgbClr val="0F0F0F"/>
                </a:solidFill>
                <a:latin typeface="Calibri"/>
                <a:cs typeface="Calibri"/>
              </a:rPr>
              <a:t>a</a:t>
            </a:r>
            <a:r>
              <a:rPr sz="3600" b="1" i="1" spc="-1650" baseline="-3472" dirty="0">
                <a:solidFill>
                  <a:srgbClr val="0F0F0F"/>
                </a:solidFill>
                <a:latin typeface="Calibri"/>
                <a:cs typeface="Calibri"/>
              </a:rPr>
              <a:t>o</a:t>
            </a:r>
            <a:r>
              <a:rPr sz="2000" b="1" spc="-535" dirty="0">
                <a:solidFill>
                  <a:srgbClr val="0F0F0F"/>
                </a:solidFill>
                <a:latin typeface="Calibri"/>
                <a:cs typeface="Calibri"/>
              </a:rPr>
              <a:t>m</a:t>
            </a:r>
            <a:r>
              <a:rPr sz="3600" b="1" i="1" spc="-450" baseline="-3472" dirty="0">
                <a:solidFill>
                  <a:srgbClr val="0F0F0F"/>
                </a:solidFill>
                <a:latin typeface="Calibri"/>
                <a:cs typeface="Calibri"/>
              </a:rPr>
              <a:t>t</a:t>
            </a:r>
            <a:r>
              <a:rPr sz="2000" b="1" spc="-730" dirty="0">
                <a:solidFill>
                  <a:srgbClr val="0F0F0F"/>
                </a:solidFill>
                <a:latin typeface="Calibri"/>
                <a:cs typeface="Calibri"/>
              </a:rPr>
              <a:t>e</a:t>
            </a:r>
            <a:r>
              <a:rPr sz="3600" b="1" i="1" spc="-157" baseline="-3472" dirty="0">
                <a:solidFill>
                  <a:srgbClr val="0F0F0F"/>
                </a:solidFill>
                <a:latin typeface="Calibri"/>
                <a:cs typeface="Calibri"/>
              </a:rPr>
              <a:t>t</a:t>
            </a:r>
            <a:r>
              <a:rPr sz="2000" b="1" spc="-1005" dirty="0">
                <a:solidFill>
                  <a:srgbClr val="0F0F0F"/>
                </a:solidFill>
                <a:latin typeface="Calibri"/>
                <a:cs typeface="Calibri"/>
              </a:rPr>
              <a:t>n</a:t>
            </a:r>
            <a:r>
              <a:rPr sz="3600" b="1" i="1" spc="-434" baseline="-3472" dirty="0">
                <a:solidFill>
                  <a:srgbClr val="0F0F0F"/>
                </a:solidFill>
                <a:latin typeface="Calibri"/>
                <a:cs typeface="Calibri"/>
              </a:rPr>
              <a:t>o</a:t>
            </a:r>
            <a:r>
              <a:rPr sz="2000" b="1" dirty="0">
                <a:solidFill>
                  <a:srgbClr val="0F0F0F"/>
                </a:solidFill>
                <a:latin typeface="Calibri"/>
                <a:cs typeface="Calibri"/>
              </a:rPr>
              <a:t>ti  </a:t>
            </a:r>
            <a:r>
              <a:rPr sz="2000" b="1" spc="-355" dirty="0">
                <a:solidFill>
                  <a:srgbClr val="0F0F0F"/>
                </a:solidFill>
                <a:latin typeface="Calibri"/>
                <a:cs typeface="Calibri"/>
              </a:rPr>
              <a:t>compe</a:t>
            </a:r>
            <a:r>
              <a:rPr sz="3600" b="1" i="1" spc="-532" baseline="-13888" dirty="0">
                <a:solidFill>
                  <a:srgbClr val="0F0F0F"/>
                </a:solidFill>
                <a:latin typeface="Calibri"/>
                <a:cs typeface="Calibri"/>
              </a:rPr>
              <a:t>c</a:t>
            </a:r>
            <a:r>
              <a:rPr sz="2000" b="1" spc="-355" dirty="0">
                <a:solidFill>
                  <a:srgbClr val="0F0F0F"/>
                </a:solidFill>
                <a:latin typeface="Calibri"/>
                <a:cs typeface="Calibri"/>
              </a:rPr>
              <a:t>t</a:t>
            </a:r>
            <a:r>
              <a:rPr sz="3600" b="1" i="1" spc="-532" baseline="-13888" dirty="0">
                <a:solidFill>
                  <a:srgbClr val="0F0F0F"/>
                </a:solidFill>
                <a:latin typeface="Calibri"/>
                <a:cs typeface="Calibri"/>
              </a:rPr>
              <a:t>o</a:t>
            </a:r>
            <a:r>
              <a:rPr sz="2000" b="1" spc="-355" dirty="0">
                <a:solidFill>
                  <a:srgbClr val="0F0F0F"/>
                </a:solidFill>
                <a:latin typeface="Calibri"/>
                <a:cs typeface="Calibri"/>
              </a:rPr>
              <a:t>e</a:t>
            </a:r>
            <a:r>
              <a:rPr sz="3600" b="1" i="1" spc="-532" baseline="-13888" dirty="0">
                <a:solidFill>
                  <a:srgbClr val="0F0F0F"/>
                </a:solidFill>
                <a:latin typeface="Calibri"/>
                <a:cs typeface="Calibri"/>
              </a:rPr>
              <a:t>n</a:t>
            </a:r>
            <a:r>
              <a:rPr sz="2000" b="1" spc="-355" dirty="0">
                <a:solidFill>
                  <a:srgbClr val="0F0F0F"/>
                </a:solidFill>
                <a:latin typeface="Calibri"/>
                <a:cs typeface="Calibri"/>
              </a:rPr>
              <a:t>n</a:t>
            </a:r>
            <a:r>
              <a:rPr sz="3600" b="1" i="1" spc="-532" baseline="-13888" dirty="0">
                <a:solidFill>
                  <a:srgbClr val="0F0F0F"/>
                </a:solidFill>
                <a:latin typeface="Calibri"/>
                <a:cs typeface="Calibri"/>
              </a:rPr>
              <a:t>t</a:t>
            </a:r>
            <a:r>
              <a:rPr sz="2000" b="1" spc="-355" dirty="0">
                <a:solidFill>
                  <a:srgbClr val="0F0F0F"/>
                </a:solidFill>
                <a:latin typeface="Calibri"/>
                <a:cs typeface="Calibri"/>
              </a:rPr>
              <a:t>t</a:t>
            </a:r>
            <a:r>
              <a:rPr sz="3600" b="1" i="1" spc="-532" baseline="-13888" dirty="0">
                <a:solidFill>
                  <a:srgbClr val="0F0F0F"/>
                </a:solidFill>
                <a:latin typeface="Calibri"/>
                <a:cs typeface="Calibri"/>
              </a:rPr>
              <a:t>r</a:t>
            </a:r>
            <a:r>
              <a:rPr sz="2000" b="1" spc="-355" dirty="0">
                <a:solidFill>
                  <a:srgbClr val="0F0F0F"/>
                </a:solidFill>
                <a:latin typeface="Calibri"/>
                <a:cs typeface="Calibri"/>
              </a:rPr>
              <a:t>i</a:t>
            </a:r>
            <a:r>
              <a:rPr sz="2000" b="1" spc="-30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3600" b="1" i="1" spc="-427" baseline="-13888" dirty="0">
                <a:solidFill>
                  <a:srgbClr val="0F0F0F"/>
                </a:solidFill>
                <a:latin typeface="Calibri"/>
                <a:cs typeface="Calibri"/>
              </a:rPr>
              <a:t>o</a:t>
            </a:r>
            <a:r>
              <a:rPr sz="2000" b="1" spc="-285" dirty="0">
                <a:solidFill>
                  <a:srgbClr val="0F0F0F"/>
                </a:solidFill>
                <a:latin typeface="Calibri"/>
                <a:cs typeface="Calibri"/>
              </a:rPr>
              <a:t>de</a:t>
            </a:r>
            <a:r>
              <a:rPr sz="3600" b="1" i="1" spc="-427" baseline="-13888" dirty="0">
                <a:solidFill>
                  <a:srgbClr val="0F0F0F"/>
                </a:solidFill>
                <a:latin typeface="Calibri"/>
                <a:cs typeface="Calibri"/>
              </a:rPr>
              <a:t>ll</a:t>
            </a:r>
            <a:r>
              <a:rPr sz="2000" b="1" spc="-285" dirty="0">
                <a:solidFill>
                  <a:srgbClr val="0F0F0F"/>
                </a:solidFill>
                <a:latin typeface="Calibri"/>
                <a:cs typeface="Calibri"/>
              </a:rPr>
              <a:t>l</a:t>
            </a:r>
            <a:r>
              <a:rPr sz="3600" b="1" i="1" spc="-427" baseline="-13888" dirty="0">
                <a:solidFill>
                  <a:srgbClr val="0F0F0F"/>
                </a:solidFill>
                <a:latin typeface="Calibri"/>
                <a:cs typeface="Calibri"/>
              </a:rPr>
              <a:t>o</a:t>
            </a:r>
            <a:r>
              <a:rPr sz="2000" b="1" spc="-285" dirty="0">
                <a:solidFill>
                  <a:srgbClr val="0F0F0F"/>
                </a:solidFill>
                <a:latin typeface="Calibri"/>
                <a:cs typeface="Calibri"/>
              </a:rPr>
              <a:t>l’a</a:t>
            </a:r>
            <a:r>
              <a:rPr sz="3600" b="1" i="1" spc="-427" baseline="-13888" dirty="0">
                <a:solidFill>
                  <a:srgbClr val="0F0F0F"/>
                </a:solidFill>
                <a:latin typeface="Calibri"/>
                <a:cs typeface="Calibri"/>
              </a:rPr>
              <a:t>?</a:t>
            </a:r>
            <a:r>
              <a:rPr sz="2000" b="1" spc="-285" dirty="0">
                <a:solidFill>
                  <a:srgbClr val="0F0F0F"/>
                </a:solidFill>
                <a:latin typeface="Calibri"/>
                <a:cs typeface="Calibri"/>
              </a:rPr>
              <a:t>lunno)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819971" y="828738"/>
            <a:ext cx="4984750" cy="952500"/>
            <a:chOff x="2819971" y="828738"/>
            <a:chExt cx="4984750" cy="952500"/>
          </a:xfrm>
        </p:grpSpPr>
        <p:sp>
          <p:nvSpPr>
            <p:cNvPr id="35" name="object 35"/>
            <p:cNvSpPr/>
            <p:nvPr/>
          </p:nvSpPr>
          <p:spPr>
            <a:xfrm>
              <a:off x="2827908" y="836675"/>
              <a:ext cx="4968875" cy="936625"/>
            </a:xfrm>
            <a:custGeom>
              <a:avLst/>
              <a:gdLst/>
              <a:ahLst/>
              <a:cxnLst/>
              <a:rect l="l" t="t" r="r" b="b"/>
              <a:pathLst>
                <a:path w="4968875" h="936625">
                  <a:moveTo>
                    <a:pt x="4812157" y="0"/>
                  </a:moveTo>
                  <a:lnTo>
                    <a:pt x="156083" y="0"/>
                  </a:lnTo>
                  <a:lnTo>
                    <a:pt x="106736" y="7954"/>
                  </a:lnTo>
                  <a:lnTo>
                    <a:pt x="63889" y="30106"/>
                  </a:lnTo>
                  <a:lnTo>
                    <a:pt x="30106" y="63889"/>
                  </a:lnTo>
                  <a:lnTo>
                    <a:pt x="7954" y="106736"/>
                  </a:lnTo>
                  <a:lnTo>
                    <a:pt x="0" y="156083"/>
                  </a:lnTo>
                  <a:lnTo>
                    <a:pt x="0" y="780414"/>
                  </a:lnTo>
                  <a:lnTo>
                    <a:pt x="7954" y="829774"/>
                  </a:lnTo>
                  <a:lnTo>
                    <a:pt x="30106" y="872653"/>
                  </a:lnTo>
                  <a:lnTo>
                    <a:pt x="63889" y="906474"/>
                  </a:lnTo>
                  <a:lnTo>
                    <a:pt x="106736" y="928657"/>
                  </a:lnTo>
                  <a:lnTo>
                    <a:pt x="156083" y="936625"/>
                  </a:lnTo>
                  <a:lnTo>
                    <a:pt x="4812157" y="936625"/>
                  </a:lnTo>
                  <a:lnTo>
                    <a:pt x="4861516" y="928657"/>
                  </a:lnTo>
                  <a:lnTo>
                    <a:pt x="4904395" y="906474"/>
                  </a:lnTo>
                  <a:lnTo>
                    <a:pt x="4938216" y="872653"/>
                  </a:lnTo>
                  <a:lnTo>
                    <a:pt x="4960399" y="829774"/>
                  </a:lnTo>
                  <a:lnTo>
                    <a:pt x="4968367" y="780414"/>
                  </a:lnTo>
                  <a:lnTo>
                    <a:pt x="4968367" y="156083"/>
                  </a:lnTo>
                  <a:lnTo>
                    <a:pt x="4960399" y="106736"/>
                  </a:lnTo>
                  <a:lnTo>
                    <a:pt x="4938216" y="63889"/>
                  </a:lnTo>
                  <a:lnTo>
                    <a:pt x="4904395" y="30106"/>
                  </a:lnTo>
                  <a:lnTo>
                    <a:pt x="4861516" y="7954"/>
                  </a:lnTo>
                  <a:lnTo>
                    <a:pt x="4812157" y="0"/>
                  </a:lnTo>
                  <a:close/>
                </a:path>
              </a:pathLst>
            </a:custGeom>
            <a:solidFill>
              <a:srgbClr val="D5E39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2827908" y="836675"/>
              <a:ext cx="4968875" cy="936625"/>
            </a:xfrm>
            <a:custGeom>
              <a:avLst/>
              <a:gdLst/>
              <a:ahLst/>
              <a:cxnLst/>
              <a:rect l="l" t="t" r="r" b="b"/>
              <a:pathLst>
                <a:path w="4968875" h="936625">
                  <a:moveTo>
                    <a:pt x="0" y="156083"/>
                  </a:moveTo>
                  <a:lnTo>
                    <a:pt x="7954" y="106736"/>
                  </a:lnTo>
                  <a:lnTo>
                    <a:pt x="30106" y="63889"/>
                  </a:lnTo>
                  <a:lnTo>
                    <a:pt x="63889" y="30106"/>
                  </a:lnTo>
                  <a:lnTo>
                    <a:pt x="106736" y="7954"/>
                  </a:lnTo>
                  <a:lnTo>
                    <a:pt x="156083" y="0"/>
                  </a:lnTo>
                  <a:lnTo>
                    <a:pt x="4812157" y="0"/>
                  </a:lnTo>
                  <a:lnTo>
                    <a:pt x="4861516" y="7954"/>
                  </a:lnTo>
                  <a:lnTo>
                    <a:pt x="4904395" y="30106"/>
                  </a:lnTo>
                  <a:lnTo>
                    <a:pt x="4938216" y="63889"/>
                  </a:lnTo>
                  <a:lnTo>
                    <a:pt x="4960399" y="106736"/>
                  </a:lnTo>
                  <a:lnTo>
                    <a:pt x="4968367" y="156083"/>
                  </a:lnTo>
                  <a:lnTo>
                    <a:pt x="4968367" y="780414"/>
                  </a:lnTo>
                  <a:lnTo>
                    <a:pt x="4960399" y="829774"/>
                  </a:lnTo>
                  <a:lnTo>
                    <a:pt x="4938216" y="872653"/>
                  </a:lnTo>
                  <a:lnTo>
                    <a:pt x="4904395" y="906474"/>
                  </a:lnTo>
                  <a:lnTo>
                    <a:pt x="4861516" y="928657"/>
                  </a:lnTo>
                  <a:lnTo>
                    <a:pt x="4812157" y="936625"/>
                  </a:lnTo>
                  <a:lnTo>
                    <a:pt x="156083" y="936625"/>
                  </a:lnTo>
                  <a:lnTo>
                    <a:pt x="106736" y="928657"/>
                  </a:lnTo>
                  <a:lnTo>
                    <a:pt x="63889" y="906474"/>
                  </a:lnTo>
                  <a:lnTo>
                    <a:pt x="30106" y="872653"/>
                  </a:lnTo>
                  <a:lnTo>
                    <a:pt x="7954" y="829774"/>
                  </a:lnTo>
                  <a:lnTo>
                    <a:pt x="0" y="780414"/>
                  </a:lnTo>
                  <a:lnTo>
                    <a:pt x="0" y="156083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082798" y="906907"/>
            <a:ext cx="495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F0F0F"/>
                </a:solidFill>
                <a:latin typeface="Calibri"/>
                <a:cs typeface="Calibri"/>
              </a:rPr>
              <a:t>Che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85717" y="920622"/>
            <a:ext cx="4229735" cy="6965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664845" marR="182880" indent="-617220">
              <a:lnSpc>
                <a:spcPts val="2400"/>
              </a:lnSpc>
              <a:spcBef>
                <a:spcPts val="580"/>
              </a:spcBef>
            </a:pPr>
            <a:r>
              <a:rPr sz="3600" b="1" i="1" spc="-60" baseline="2314" dirty="0">
                <a:solidFill>
                  <a:srgbClr val="0F0F0F"/>
                </a:solidFill>
                <a:latin typeface="Calibri"/>
                <a:cs typeface="Calibri"/>
              </a:rPr>
              <a:t>c</a:t>
            </a:r>
            <a:r>
              <a:rPr sz="3600" b="1" i="1" spc="-1537" baseline="2314" dirty="0">
                <a:solidFill>
                  <a:srgbClr val="0F0F0F"/>
                </a:solidFill>
                <a:latin typeface="Calibri"/>
                <a:cs typeface="Calibri"/>
              </a:rPr>
              <a:t>o</a:t>
            </a:r>
            <a:r>
              <a:rPr sz="2000" b="1" dirty="0">
                <a:solidFill>
                  <a:srgbClr val="0F0F0F"/>
                </a:solidFill>
                <a:latin typeface="Calibri"/>
                <a:cs typeface="Calibri"/>
              </a:rPr>
              <a:t>I</a:t>
            </a:r>
            <a:r>
              <a:rPr sz="2000" b="1" spc="-595" dirty="0">
                <a:solidFill>
                  <a:srgbClr val="0F0F0F"/>
                </a:solidFill>
                <a:latin typeface="Calibri"/>
                <a:cs typeface="Calibri"/>
              </a:rPr>
              <a:t>n</a:t>
            </a:r>
            <a:r>
              <a:rPr sz="3600" b="1" i="1" spc="-525" baseline="2314" dirty="0">
                <a:solidFill>
                  <a:srgbClr val="0F0F0F"/>
                </a:solidFill>
                <a:latin typeface="Calibri"/>
                <a:cs typeface="Calibri"/>
              </a:rPr>
              <a:t>s</a:t>
            </a:r>
            <a:r>
              <a:rPr sz="2000" b="1" spc="-730" dirty="0">
                <a:solidFill>
                  <a:srgbClr val="0F0F0F"/>
                </a:solidFill>
                <a:latin typeface="Calibri"/>
                <a:cs typeface="Calibri"/>
              </a:rPr>
              <a:t>d</a:t>
            </a:r>
            <a:r>
              <a:rPr sz="3600" b="1" i="1" spc="-810" baseline="2314" dirty="0">
                <a:solidFill>
                  <a:srgbClr val="0F0F0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F0F0F"/>
                </a:solidFill>
                <a:latin typeface="Calibri"/>
                <a:cs typeface="Calibri"/>
              </a:rPr>
              <a:t>i</a:t>
            </a:r>
            <a:r>
              <a:rPr sz="2000" b="1" spc="-365" dirty="0">
                <a:solidFill>
                  <a:srgbClr val="0F0F0F"/>
                </a:solidFill>
                <a:latin typeface="Calibri"/>
                <a:cs typeface="Calibri"/>
              </a:rPr>
              <a:t>v</a:t>
            </a:r>
            <a:r>
              <a:rPr sz="3600" b="1" i="1" spc="-1147" baseline="2314" dirty="0">
                <a:solidFill>
                  <a:srgbClr val="0F0F0F"/>
                </a:solidFill>
                <a:latin typeface="Calibri"/>
                <a:cs typeface="Calibri"/>
              </a:rPr>
              <a:t>v</a:t>
            </a:r>
            <a:r>
              <a:rPr sz="2000" b="1" dirty="0">
                <a:solidFill>
                  <a:srgbClr val="0F0F0F"/>
                </a:solidFill>
                <a:latin typeface="Calibri"/>
                <a:cs typeface="Calibri"/>
              </a:rPr>
              <a:t>i</a:t>
            </a:r>
            <a:r>
              <a:rPr sz="2000" b="1" spc="-819" dirty="0">
                <a:solidFill>
                  <a:srgbClr val="0F0F0F"/>
                </a:solidFill>
                <a:latin typeface="Calibri"/>
                <a:cs typeface="Calibri"/>
              </a:rPr>
              <a:t>d</a:t>
            </a:r>
            <a:r>
              <a:rPr sz="3600" b="1" i="1" spc="-675" baseline="2314" dirty="0">
                <a:solidFill>
                  <a:srgbClr val="0F0F0F"/>
                </a:solidFill>
                <a:latin typeface="Calibri"/>
                <a:cs typeface="Calibri"/>
              </a:rPr>
              <a:t>o</a:t>
            </a:r>
            <a:r>
              <a:rPr sz="2000" b="1" spc="-630" dirty="0">
                <a:solidFill>
                  <a:srgbClr val="0F0F0F"/>
                </a:solidFill>
                <a:latin typeface="Calibri"/>
                <a:cs typeface="Calibri"/>
              </a:rPr>
              <a:t>u</a:t>
            </a:r>
            <a:r>
              <a:rPr sz="3600" b="1" i="1" spc="-944" baseline="2314" dirty="0">
                <a:solidFill>
                  <a:srgbClr val="0F0F0F"/>
                </a:solidFill>
                <a:latin typeface="Calibri"/>
                <a:cs typeface="Calibri"/>
              </a:rPr>
              <a:t>g</a:t>
            </a:r>
            <a:r>
              <a:rPr sz="2000" b="1" spc="-450" dirty="0">
                <a:solidFill>
                  <a:srgbClr val="0F0F0F"/>
                </a:solidFill>
                <a:latin typeface="Calibri"/>
                <a:cs typeface="Calibri"/>
              </a:rPr>
              <a:t>o</a:t>
            </a:r>
            <a:r>
              <a:rPr sz="3600" b="1" i="1" spc="-7" baseline="2314" dirty="0">
                <a:solidFill>
                  <a:srgbClr val="0F0F0F"/>
                </a:solidFill>
                <a:latin typeface="Calibri"/>
                <a:cs typeface="Calibri"/>
              </a:rPr>
              <a:t>l</a:t>
            </a:r>
            <a:r>
              <a:rPr sz="3600" b="1" i="1" spc="-457" baseline="2314" dirty="0">
                <a:solidFill>
                  <a:srgbClr val="0F0F0F"/>
                </a:solidFill>
                <a:latin typeface="Calibri"/>
                <a:cs typeface="Calibri"/>
              </a:rPr>
              <a:t>i</a:t>
            </a:r>
            <a:r>
              <a:rPr sz="2000" b="1" spc="-190" dirty="0">
                <a:solidFill>
                  <a:srgbClr val="0F0F0F"/>
                </a:solidFill>
                <a:latin typeface="Calibri"/>
                <a:cs typeface="Calibri"/>
              </a:rPr>
              <a:t>l</a:t>
            </a:r>
            <a:r>
              <a:rPr sz="3600" b="1" i="1" spc="-1620" baseline="2314" dirty="0">
                <a:solidFill>
                  <a:srgbClr val="0F0F0F"/>
                </a:solidFill>
                <a:latin typeface="Calibri"/>
                <a:cs typeface="Calibri"/>
              </a:rPr>
              <a:t>o</a:t>
            </a:r>
            <a:r>
              <a:rPr sz="2000" b="1" dirty="0">
                <a:solidFill>
                  <a:srgbClr val="0F0F0F"/>
                </a:solidFill>
                <a:latin typeface="Calibri"/>
                <a:cs typeface="Calibri"/>
              </a:rPr>
              <a:t>a</a:t>
            </a:r>
            <a:r>
              <a:rPr sz="2000" b="1" spc="-1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000" b="1" spc="-675" dirty="0">
                <a:solidFill>
                  <a:srgbClr val="0F0F0F"/>
                </a:solidFill>
                <a:latin typeface="Calibri"/>
                <a:cs typeface="Calibri"/>
              </a:rPr>
              <a:t>c</a:t>
            </a:r>
            <a:r>
              <a:rPr sz="3600" b="1" i="1" spc="-494" baseline="2314" dirty="0">
                <a:solidFill>
                  <a:srgbClr val="0F0F0F"/>
                </a:solidFill>
                <a:latin typeface="Calibri"/>
                <a:cs typeface="Calibri"/>
              </a:rPr>
              <a:t>c</a:t>
            </a:r>
            <a:r>
              <a:rPr sz="2000" b="1" spc="-755" dirty="0">
                <a:solidFill>
                  <a:srgbClr val="0F0F0F"/>
                </a:solidFill>
                <a:latin typeface="Calibri"/>
                <a:cs typeface="Calibri"/>
              </a:rPr>
              <a:t>o</a:t>
            </a:r>
            <a:r>
              <a:rPr sz="3600" b="1" i="1" spc="-772" baseline="2314" dirty="0">
                <a:solidFill>
                  <a:srgbClr val="0F0F0F"/>
                </a:solidFill>
                <a:latin typeface="Calibri"/>
                <a:cs typeface="Calibri"/>
              </a:rPr>
              <a:t>h</a:t>
            </a:r>
            <a:r>
              <a:rPr sz="2000" b="1" spc="-1130" dirty="0">
                <a:solidFill>
                  <a:srgbClr val="0F0F0F"/>
                </a:solidFill>
                <a:latin typeface="Calibri"/>
                <a:cs typeface="Calibri"/>
              </a:rPr>
              <a:t>m</a:t>
            </a:r>
            <a:r>
              <a:rPr sz="3600" b="1" i="1" spc="-82" baseline="2314" dirty="0">
                <a:solidFill>
                  <a:srgbClr val="0F0F0F"/>
                </a:solidFill>
                <a:latin typeface="Calibri"/>
                <a:cs typeface="Calibri"/>
              </a:rPr>
              <a:t>e</a:t>
            </a:r>
            <a:r>
              <a:rPr sz="2000" b="1" spc="-484" dirty="0">
                <a:solidFill>
                  <a:srgbClr val="0F0F0F"/>
                </a:solidFill>
                <a:latin typeface="Calibri"/>
                <a:cs typeface="Calibri"/>
              </a:rPr>
              <a:t>p</a:t>
            </a:r>
            <a:r>
              <a:rPr sz="3600" b="1" i="1" spc="-1170" baseline="2314" dirty="0">
                <a:solidFill>
                  <a:srgbClr val="0F0F0F"/>
                </a:solidFill>
                <a:latin typeface="Calibri"/>
                <a:cs typeface="Calibri"/>
              </a:rPr>
              <a:t>a</a:t>
            </a:r>
            <a:r>
              <a:rPr sz="2000" b="1" spc="-229" dirty="0">
                <a:solidFill>
                  <a:srgbClr val="0F0F0F"/>
                </a:solidFill>
                <a:latin typeface="Calibri"/>
                <a:cs typeface="Calibri"/>
              </a:rPr>
              <a:t>e</a:t>
            </a:r>
            <a:r>
              <a:rPr sz="3600" b="1" i="1" spc="-1582" baseline="2314" dirty="0">
                <a:solidFill>
                  <a:srgbClr val="0F0F0F"/>
                </a:solidFill>
                <a:latin typeface="Calibri"/>
                <a:cs typeface="Calibri"/>
              </a:rPr>
              <a:t>p</a:t>
            </a:r>
            <a:r>
              <a:rPr sz="2000" b="1" spc="-25" dirty="0">
                <a:solidFill>
                  <a:srgbClr val="0F0F0F"/>
                </a:solidFill>
                <a:latin typeface="Calibri"/>
                <a:cs typeface="Calibri"/>
              </a:rPr>
              <a:t>t</a:t>
            </a:r>
            <a:r>
              <a:rPr sz="2000" b="1" spc="-630" dirty="0">
                <a:solidFill>
                  <a:srgbClr val="0F0F0F"/>
                </a:solidFill>
                <a:latin typeface="Calibri"/>
                <a:cs typeface="Calibri"/>
              </a:rPr>
              <a:t>e</a:t>
            </a:r>
            <a:r>
              <a:rPr sz="3600" b="1" i="1" spc="-960" baseline="2314" dirty="0">
                <a:solidFill>
                  <a:srgbClr val="0F0F0F"/>
                </a:solidFill>
                <a:latin typeface="Calibri"/>
                <a:cs typeface="Calibri"/>
              </a:rPr>
              <a:t>p</a:t>
            </a:r>
            <a:r>
              <a:rPr sz="2000" b="1" spc="-430" dirty="0">
                <a:solidFill>
                  <a:srgbClr val="0F0F0F"/>
                </a:solidFill>
                <a:latin typeface="Calibri"/>
                <a:cs typeface="Calibri"/>
              </a:rPr>
              <a:t>n</a:t>
            </a:r>
            <a:r>
              <a:rPr sz="3600" b="1" i="1" spc="-630" baseline="2314" dirty="0">
                <a:solidFill>
                  <a:srgbClr val="0F0F0F"/>
                </a:solidFill>
                <a:latin typeface="Calibri"/>
                <a:cs typeface="Calibri"/>
              </a:rPr>
              <a:t>r</a:t>
            </a:r>
            <a:r>
              <a:rPr sz="2000" b="1" spc="-385" dirty="0">
                <a:solidFill>
                  <a:srgbClr val="0F0F0F"/>
                </a:solidFill>
                <a:latin typeface="Calibri"/>
                <a:cs typeface="Calibri"/>
              </a:rPr>
              <a:t>z</a:t>
            </a:r>
            <a:r>
              <a:rPr sz="3600" b="1" i="1" spc="-1237" baseline="2314" dirty="0">
                <a:solidFill>
                  <a:srgbClr val="0F0F0F"/>
                </a:solidFill>
                <a:latin typeface="Calibri"/>
                <a:cs typeface="Calibri"/>
              </a:rPr>
              <a:t>e</a:t>
            </a:r>
            <a:r>
              <a:rPr sz="2000" b="1" spc="-175" dirty="0">
                <a:solidFill>
                  <a:srgbClr val="0F0F0F"/>
                </a:solidFill>
                <a:latin typeface="Calibri"/>
                <a:cs typeface="Calibri"/>
              </a:rPr>
              <a:t>a</a:t>
            </a:r>
            <a:r>
              <a:rPr sz="3600" b="1" i="1" spc="-997" baseline="2314" dirty="0">
                <a:solidFill>
                  <a:srgbClr val="0F0F0F"/>
                </a:solidFill>
                <a:latin typeface="Calibri"/>
                <a:cs typeface="Calibri"/>
              </a:rPr>
              <a:t>n</a:t>
            </a:r>
            <a:r>
              <a:rPr sz="2000" b="1" spc="35" dirty="0">
                <a:solidFill>
                  <a:srgbClr val="0F0F0F"/>
                </a:solidFill>
                <a:latin typeface="Calibri"/>
                <a:cs typeface="Calibri"/>
              </a:rPr>
              <a:t>(</a:t>
            </a:r>
            <a:r>
              <a:rPr sz="3600" b="1" i="1" spc="-1275" baseline="2314" dirty="0">
                <a:solidFill>
                  <a:srgbClr val="0F0F0F"/>
                </a:solidFill>
                <a:latin typeface="Calibri"/>
                <a:cs typeface="Calibri"/>
              </a:rPr>
              <a:t>d</a:t>
            </a:r>
            <a:r>
              <a:rPr sz="2000" b="1" dirty="0">
                <a:solidFill>
                  <a:srgbClr val="0F0F0F"/>
                </a:solidFill>
                <a:latin typeface="Calibri"/>
                <a:cs typeface="Calibri"/>
              </a:rPr>
              <a:t>l</a:t>
            </a:r>
            <a:r>
              <a:rPr sz="2000" b="1" spc="-725" dirty="0">
                <a:solidFill>
                  <a:srgbClr val="0F0F0F"/>
                </a:solidFill>
                <a:latin typeface="Calibri"/>
                <a:cs typeface="Calibri"/>
              </a:rPr>
              <a:t>o</a:t>
            </a:r>
            <a:r>
              <a:rPr sz="3600" b="1" i="1" spc="-150" baseline="2314" dirty="0">
                <a:solidFill>
                  <a:srgbClr val="0F0F0F"/>
                </a:solidFill>
                <a:latin typeface="Calibri"/>
                <a:cs typeface="Calibri"/>
              </a:rPr>
              <a:t>a</a:t>
            </a:r>
            <a:r>
              <a:rPr sz="2000" b="1" spc="-710" dirty="0">
                <a:solidFill>
                  <a:srgbClr val="0F0F0F"/>
                </a:solidFill>
                <a:latin typeface="Calibri"/>
                <a:cs typeface="Calibri"/>
              </a:rPr>
              <a:t>s</a:t>
            </a:r>
            <a:r>
              <a:rPr sz="3600" b="1" i="1" spc="-839" baseline="2314" dirty="0">
                <a:solidFill>
                  <a:srgbClr val="0F0F0F"/>
                </a:solidFill>
                <a:latin typeface="Calibri"/>
                <a:cs typeface="Calibri"/>
              </a:rPr>
              <a:t>n</a:t>
            </a:r>
            <a:r>
              <a:rPr sz="2000" b="1" spc="-285" dirty="0">
                <a:solidFill>
                  <a:srgbClr val="0F0F0F"/>
                </a:solidFill>
                <a:latin typeface="Calibri"/>
                <a:cs typeface="Calibri"/>
              </a:rPr>
              <a:t>c</a:t>
            </a:r>
            <a:r>
              <a:rPr sz="3600" b="1" i="1" spc="-1477" baseline="2314" dirty="0">
                <a:solidFill>
                  <a:srgbClr val="0F0F0F"/>
                </a:solidFill>
                <a:latin typeface="Calibri"/>
                <a:cs typeface="Calibri"/>
              </a:rPr>
              <a:t>o</a:t>
            </a:r>
            <a:r>
              <a:rPr sz="2000" b="1" dirty="0">
                <a:solidFill>
                  <a:srgbClr val="0F0F0F"/>
                </a:solidFill>
                <a:latin typeface="Calibri"/>
                <a:cs typeface="Calibri"/>
              </a:rPr>
              <a:t>h</a:t>
            </a:r>
            <a:r>
              <a:rPr sz="2000" b="1" spc="-595" dirty="0">
                <a:solidFill>
                  <a:srgbClr val="0F0F0F"/>
                </a:solidFill>
                <a:latin typeface="Calibri"/>
                <a:cs typeface="Calibri"/>
              </a:rPr>
              <a:t>e</a:t>
            </a:r>
            <a:r>
              <a:rPr sz="3600" b="1" i="1" spc="-1012" baseline="2314" dirty="0">
                <a:solidFill>
                  <a:srgbClr val="0F0F0F"/>
                </a:solidFill>
                <a:latin typeface="Calibri"/>
                <a:cs typeface="Calibri"/>
              </a:rPr>
              <a:t>g</a:t>
            </a:r>
            <a:r>
              <a:rPr sz="2000" b="1" spc="-960" dirty="0">
                <a:solidFill>
                  <a:srgbClr val="0F0F0F"/>
                </a:solidFill>
                <a:latin typeface="Calibri"/>
                <a:cs typeface="Calibri"/>
              </a:rPr>
              <a:t>m</a:t>
            </a:r>
            <a:r>
              <a:rPr sz="3600" b="1" i="1" baseline="2314" dirty="0">
                <a:solidFill>
                  <a:srgbClr val="0F0F0F"/>
                </a:solidFill>
                <a:latin typeface="Calibri"/>
                <a:cs typeface="Calibri"/>
              </a:rPr>
              <a:t>l</a:t>
            </a:r>
            <a:r>
              <a:rPr sz="3600" b="1" i="1" spc="-330" baseline="2314" dirty="0">
                <a:solidFill>
                  <a:srgbClr val="0F0F0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F0F0F"/>
                </a:solidFill>
                <a:latin typeface="Calibri"/>
                <a:cs typeface="Calibri"/>
              </a:rPr>
              <a:t>a  </a:t>
            </a:r>
            <a:r>
              <a:rPr sz="2000" b="1" spc="-5" dirty="0">
                <a:solidFill>
                  <a:srgbClr val="0F0F0F"/>
                </a:solidFill>
                <a:latin typeface="Calibri"/>
                <a:cs typeface="Calibri"/>
              </a:rPr>
              <a:t>me</a:t>
            </a:r>
            <a:r>
              <a:rPr sz="2000" b="1" spc="-20" dirty="0">
                <a:solidFill>
                  <a:srgbClr val="0F0F0F"/>
                </a:solidFill>
                <a:latin typeface="Calibri"/>
                <a:cs typeface="Calibri"/>
              </a:rPr>
              <a:t>n</a:t>
            </a:r>
            <a:r>
              <a:rPr sz="2000" b="1" spc="-25" dirty="0">
                <a:solidFill>
                  <a:srgbClr val="0F0F0F"/>
                </a:solidFill>
                <a:latin typeface="Calibri"/>
                <a:cs typeface="Calibri"/>
              </a:rPr>
              <a:t>t</a:t>
            </a:r>
            <a:r>
              <a:rPr sz="2000" b="1" spc="-940" dirty="0">
                <a:solidFill>
                  <a:srgbClr val="0F0F0F"/>
                </a:solidFill>
                <a:latin typeface="Calibri"/>
                <a:cs typeface="Calibri"/>
              </a:rPr>
              <a:t>a</a:t>
            </a:r>
            <a:r>
              <a:rPr sz="3600" b="1" i="1" spc="-502" baseline="-8101" dirty="0">
                <a:solidFill>
                  <a:srgbClr val="0F0F0F"/>
                </a:solidFill>
                <a:latin typeface="Calibri"/>
                <a:cs typeface="Calibri"/>
              </a:rPr>
              <a:t>a</a:t>
            </a:r>
            <a:r>
              <a:rPr sz="2000" b="1" spc="-160" dirty="0">
                <a:solidFill>
                  <a:srgbClr val="0F0F0F"/>
                </a:solidFill>
                <a:latin typeface="Calibri"/>
                <a:cs typeface="Calibri"/>
              </a:rPr>
              <a:t>l</a:t>
            </a:r>
            <a:r>
              <a:rPr sz="3600" b="1" i="1" spc="-660" baseline="-8101" dirty="0">
                <a:solidFill>
                  <a:srgbClr val="0F0F0F"/>
                </a:solidFill>
                <a:latin typeface="Calibri"/>
                <a:cs typeface="Calibri"/>
              </a:rPr>
              <a:t>l</a:t>
            </a:r>
            <a:r>
              <a:rPr sz="2000" b="1" spc="-575" dirty="0">
                <a:solidFill>
                  <a:srgbClr val="0F0F0F"/>
                </a:solidFill>
                <a:latin typeface="Calibri"/>
                <a:cs typeface="Calibri"/>
              </a:rPr>
              <a:t>e</a:t>
            </a:r>
            <a:r>
              <a:rPr sz="3600" b="1" i="1" spc="-382" baseline="-8101" dirty="0">
                <a:solidFill>
                  <a:srgbClr val="0F0F0F"/>
                </a:solidFill>
                <a:latin typeface="Calibri"/>
                <a:cs typeface="Calibri"/>
              </a:rPr>
              <a:t>u</a:t>
            </a:r>
            <a:r>
              <a:rPr sz="2000" b="1" spc="-825" dirty="0">
                <a:solidFill>
                  <a:srgbClr val="0F0F0F"/>
                </a:solidFill>
                <a:latin typeface="Calibri"/>
                <a:cs typeface="Calibri"/>
              </a:rPr>
              <a:t>d</a:t>
            </a:r>
            <a:r>
              <a:rPr sz="3600" b="1" i="1" spc="-667" baseline="-8101" dirty="0">
                <a:solidFill>
                  <a:srgbClr val="0F0F0F"/>
                </a:solidFill>
                <a:latin typeface="Calibri"/>
                <a:cs typeface="Calibri"/>
              </a:rPr>
              <a:t>n</a:t>
            </a:r>
            <a:r>
              <a:rPr sz="2000" b="1" spc="-560" dirty="0">
                <a:solidFill>
                  <a:srgbClr val="0F0F0F"/>
                </a:solidFill>
                <a:latin typeface="Calibri"/>
                <a:cs typeface="Calibri"/>
              </a:rPr>
              <a:t>a</a:t>
            </a:r>
            <a:r>
              <a:rPr sz="3600" b="1" i="1" spc="-382" baseline="-8101" dirty="0">
                <a:solidFill>
                  <a:srgbClr val="0F0F0F"/>
                </a:solidFill>
                <a:latin typeface="Calibri"/>
                <a:cs typeface="Calibri"/>
              </a:rPr>
              <a:t>n</a:t>
            </a:r>
            <a:r>
              <a:rPr sz="2000" b="1" spc="-385" dirty="0">
                <a:solidFill>
                  <a:srgbClr val="0F0F0F"/>
                </a:solidFill>
                <a:latin typeface="Calibri"/>
                <a:cs typeface="Calibri"/>
              </a:rPr>
              <a:t>f</a:t>
            </a:r>
            <a:r>
              <a:rPr sz="3600" b="1" i="1" spc="-367" baseline="-8101" dirty="0">
                <a:solidFill>
                  <a:srgbClr val="0F0F0F"/>
                </a:solidFill>
                <a:latin typeface="Calibri"/>
                <a:cs typeface="Calibri"/>
              </a:rPr>
              <a:t>i</a:t>
            </a:r>
            <a:r>
              <a:rPr sz="2000" b="1" spc="-220" dirty="0">
                <a:solidFill>
                  <a:srgbClr val="0F0F0F"/>
                </a:solidFill>
                <a:latin typeface="Calibri"/>
                <a:cs typeface="Calibri"/>
              </a:rPr>
              <a:t>a</a:t>
            </a:r>
            <a:r>
              <a:rPr sz="3600" b="1" i="1" spc="-1350" baseline="-8101" dirty="0">
                <a:solidFill>
                  <a:srgbClr val="0F0F0F"/>
                </a:solidFill>
                <a:latin typeface="Calibri"/>
                <a:cs typeface="Calibri"/>
              </a:rPr>
              <a:t>?</a:t>
            </a:r>
            <a:r>
              <a:rPr sz="2000" b="1" dirty="0">
                <a:solidFill>
                  <a:srgbClr val="0F0F0F"/>
                </a:solidFill>
                <a:latin typeface="Calibri"/>
                <a:cs typeface="Calibri"/>
              </a:rPr>
              <a:t>r</a:t>
            </a:r>
            <a:r>
              <a:rPr sz="2000" b="1" spc="-1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F0F0F"/>
                </a:solidFill>
                <a:latin typeface="Calibri"/>
                <a:cs typeface="Calibri"/>
              </a:rPr>
              <a:t>app</a:t>
            </a:r>
            <a:r>
              <a:rPr sz="2000" b="1" spc="-25" dirty="0">
                <a:solidFill>
                  <a:srgbClr val="0F0F0F"/>
                </a:solidFill>
                <a:latin typeface="Calibri"/>
                <a:cs typeface="Calibri"/>
              </a:rPr>
              <a:t>r</a:t>
            </a:r>
            <a:r>
              <a:rPr sz="2000" b="1" spc="-5" dirty="0">
                <a:solidFill>
                  <a:srgbClr val="0F0F0F"/>
                </a:solidFill>
                <a:latin typeface="Calibri"/>
                <a:cs typeface="Calibri"/>
              </a:rPr>
              <a:t>en</a:t>
            </a:r>
            <a:r>
              <a:rPr sz="2000" b="1" spc="5" dirty="0">
                <a:solidFill>
                  <a:srgbClr val="0F0F0F"/>
                </a:solidFill>
                <a:latin typeface="Calibri"/>
                <a:cs typeface="Calibri"/>
              </a:rPr>
              <a:t>d</a:t>
            </a:r>
            <a:r>
              <a:rPr sz="2000" b="1" spc="-5" dirty="0">
                <a:solidFill>
                  <a:srgbClr val="0F0F0F"/>
                </a:solidFill>
                <a:latin typeface="Calibri"/>
                <a:cs typeface="Calibri"/>
              </a:rPr>
              <a:t>e</a:t>
            </a:r>
            <a:r>
              <a:rPr sz="2000" b="1" spc="-30" dirty="0">
                <a:solidFill>
                  <a:srgbClr val="0F0F0F"/>
                </a:solidFill>
                <a:latin typeface="Calibri"/>
                <a:cs typeface="Calibri"/>
              </a:rPr>
              <a:t>r</a:t>
            </a:r>
            <a:r>
              <a:rPr sz="2000" b="1" spc="-5" dirty="0">
                <a:solidFill>
                  <a:srgbClr val="0F0F0F"/>
                </a:solidFill>
                <a:latin typeface="Calibri"/>
                <a:cs typeface="Calibri"/>
              </a:rPr>
              <a:t>e)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635944" y="4845748"/>
            <a:ext cx="4728845" cy="1096010"/>
            <a:chOff x="4635944" y="4845748"/>
            <a:chExt cx="4728845" cy="1096010"/>
          </a:xfrm>
        </p:grpSpPr>
        <p:sp>
          <p:nvSpPr>
            <p:cNvPr id="40" name="object 40"/>
            <p:cNvSpPr/>
            <p:nvPr/>
          </p:nvSpPr>
          <p:spPr>
            <a:xfrm>
              <a:off x="4643882" y="4853685"/>
              <a:ext cx="4712970" cy="1080135"/>
            </a:xfrm>
            <a:custGeom>
              <a:avLst/>
              <a:gdLst/>
              <a:ahLst/>
              <a:cxnLst/>
              <a:rect l="l" t="t" r="r" b="b"/>
              <a:pathLst>
                <a:path w="4712970" h="1080135">
                  <a:moveTo>
                    <a:pt x="4532884" y="0"/>
                  </a:moveTo>
                  <a:lnTo>
                    <a:pt x="179831" y="0"/>
                  </a:lnTo>
                  <a:lnTo>
                    <a:pt x="132027" y="6433"/>
                  </a:lnTo>
                  <a:lnTo>
                    <a:pt x="89069" y="24586"/>
                  </a:lnTo>
                  <a:lnTo>
                    <a:pt x="52673" y="52736"/>
                  </a:lnTo>
                  <a:lnTo>
                    <a:pt x="24553" y="89163"/>
                  </a:lnTo>
                  <a:lnTo>
                    <a:pt x="6424" y="132144"/>
                  </a:lnTo>
                  <a:lnTo>
                    <a:pt x="0" y="179958"/>
                  </a:lnTo>
                  <a:lnTo>
                    <a:pt x="0" y="899642"/>
                  </a:lnTo>
                  <a:lnTo>
                    <a:pt x="6424" y="947471"/>
                  </a:lnTo>
                  <a:lnTo>
                    <a:pt x="24553" y="990450"/>
                  </a:lnTo>
                  <a:lnTo>
                    <a:pt x="52673" y="1026864"/>
                  </a:lnTo>
                  <a:lnTo>
                    <a:pt x="89069" y="1054998"/>
                  </a:lnTo>
                  <a:lnTo>
                    <a:pt x="132027" y="1073136"/>
                  </a:lnTo>
                  <a:lnTo>
                    <a:pt x="179831" y="1079563"/>
                  </a:lnTo>
                  <a:lnTo>
                    <a:pt x="4532884" y="1079563"/>
                  </a:lnTo>
                  <a:lnTo>
                    <a:pt x="4580742" y="1073136"/>
                  </a:lnTo>
                  <a:lnTo>
                    <a:pt x="4623736" y="1054998"/>
                  </a:lnTo>
                  <a:lnTo>
                    <a:pt x="4660153" y="1026864"/>
                  </a:lnTo>
                  <a:lnTo>
                    <a:pt x="4688284" y="990450"/>
                  </a:lnTo>
                  <a:lnTo>
                    <a:pt x="4706418" y="947471"/>
                  </a:lnTo>
                  <a:lnTo>
                    <a:pt x="4712843" y="899642"/>
                  </a:lnTo>
                  <a:lnTo>
                    <a:pt x="4712843" y="179958"/>
                  </a:lnTo>
                  <a:lnTo>
                    <a:pt x="4706418" y="132144"/>
                  </a:lnTo>
                  <a:lnTo>
                    <a:pt x="4688284" y="89163"/>
                  </a:lnTo>
                  <a:lnTo>
                    <a:pt x="4660153" y="52736"/>
                  </a:lnTo>
                  <a:lnTo>
                    <a:pt x="4623736" y="24586"/>
                  </a:lnTo>
                  <a:lnTo>
                    <a:pt x="4580742" y="6433"/>
                  </a:lnTo>
                  <a:lnTo>
                    <a:pt x="4532884" y="0"/>
                  </a:lnTo>
                  <a:close/>
                </a:path>
              </a:pathLst>
            </a:custGeom>
            <a:solidFill>
              <a:srgbClr val="D5E39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4643882" y="4853685"/>
              <a:ext cx="4712970" cy="1080135"/>
            </a:xfrm>
            <a:custGeom>
              <a:avLst/>
              <a:gdLst/>
              <a:ahLst/>
              <a:cxnLst/>
              <a:rect l="l" t="t" r="r" b="b"/>
              <a:pathLst>
                <a:path w="4712970" h="1080135">
                  <a:moveTo>
                    <a:pt x="0" y="179958"/>
                  </a:moveTo>
                  <a:lnTo>
                    <a:pt x="6424" y="132144"/>
                  </a:lnTo>
                  <a:lnTo>
                    <a:pt x="24553" y="89163"/>
                  </a:lnTo>
                  <a:lnTo>
                    <a:pt x="52673" y="52736"/>
                  </a:lnTo>
                  <a:lnTo>
                    <a:pt x="89069" y="24586"/>
                  </a:lnTo>
                  <a:lnTo>
                    <a:pt x="132027" y="6433"/>
                  </a:lnTo>
                  <a:lnTo>
                    <a:pt x="179831" y="0"/>
                  </a:lnTo>
                  <a:lnTo>
                    <a:pt x="4532884" y="0"/>
                  </a:lnTo>
                  <a:lnTo>
                    <a:pt x="4580742" y="6433"/>
                  </a:lnTo>
                  <a:lnTo>
                    <a:pt x="4623736" y="24586"/>
                  </a:lnTo>
                  <a:lnTo>
                    <a:pt x="4660153" y="52736"/>
                  </a:lnTo>
                  <a:lnTo>
                    <a:pt x="4688284" y="89163"/>
                  </a:lnTo>
                  <a:lnTo>
                    <a:pt x="4706418" y="132144"/>
                  </a:lnTo>
                  <a:lnTo>
                    <a:pt x="4712843" y="179958"/>
                  </a:lnTo>
                  <a:lnTo>
                    <a:pt x="4712843" y="899642"/>
                  </a:lnTo>
                  <a:lnTo>
                    <a:pt x="4706418" y="947471"/>
                  </a:lnTo>
                  <a:lnTo>
                    <a:pt x="4688284" y="990450"/>
                  </a:lnTo>
                  <a:lnTo>
                    <a:pt x="4660153" y="1026864"/>
                  </a:lnTo>
                  <a:lnTo>
                    <a:pt x="4623736" y="1054998"/>
                  </a:lnTo>
                  <a:lnTo>
                    <a:pt x="4580742" y="1073136"/>
                  </a:lnTo>
                  <a:lnTo>
                    <a:pt x="4532884" y="1079563"/>
                  </a:lnTo>
                  <a:lnTo>
                    <a:pt x="179831" y="1079563"/>
                  </a:lnTo>
                  <a:lnTo>
                    <a:pt x="132027" y="1073136"/>
                  </a:lnTo>
                  <a:lnTo>
                    <a:pt x="89069" y="1054998"/>
                  </a:lnTo>
                  <a:lnTo>
                    <a:pt x="52673" y="1026864"/>
                  </a:lnTo>
                  <a:lnTo>
                    <a:pt x="24553" y="990450"/>
                  </a:lnTo>
                  <a:lnTo>
                    <a:pt x="6424" y="947471"/>
                  </a:lnTo>
                  <a:lnTo>
                    <a:pt x="0" y="899642"/>
                  </a:lnTo>
                  <a:lnTo>
                    <a:pt x="0" y="179958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814570" y="5106416"/>
            <a:ext cx="4373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i="1" spc="-742" baseline="19675" dirty="0">
                <a:solidFill>
                  <a:srgbClr val="0F0F0F"/>
                </a:solidFill>
                <a:latin typeface="Calibri"/>
                <a:cs typeface="Calibri"/>
              </a:rPr>
              <a:t>Ch</a:t>
            </a:r>
            <a:r>
              <a:rPr sz="2000" b="1" spc="-495" dirty="0">
                <a:solidFill>
                  <a:srgbClr val="0F0F0F"/>
                </a:solidFill>
                <a:latin typeface="Calibri"/>
                <a:cs typeface="Calibri"/>
              </a:rPr>
              <a:t>ab</a:t>
            </a:r>
            <a:r>
              <a:rPr sz="3600" b="1" i="1" spc="-742" baseline="19675" dirty="0">
                <a:solidFill>
                  <a:srgbClr val="0F0F0F"/>
                </a:solidFill>
                <a:latin typeface="Calibri"/>
                <a:cs typeface="Calibri"/>
              </a:rPr>
              <a:t>e</a:t>
            </a:r>
            <a:r>
              <a:rPr sz="2000" b="1" spc="-495" dirty="0">
                <a:solidFill>
                  <a:srgbClr val="0F0F0F"/>
                </a:solidFill>
                <a:latin typeface="Calibri"/>
                <a:cs typeface="Calibri"/>
              </a:rPr>
              <a:t>b</a:t>
            </a:r>
            <a:r>
              <a:rPr sz="3600" b="1" i="1" spc="-742" baseline="19675" dirty="0">
                <a:solidFill>
                  <a:srgbClr val="0F0F0F"/>
                </a:solidFill>
                <a:latin typeface="Calibri"/>
                <a:cs typeface="Calibri"/>
              </a:rPr>
              <a:t>c</a:t>
            </a:r>
            <a:r>
              <a:rPr sz="2000" b="1" spc="-495" dirty="0">
                <a:solidFill>
                  <a:srgbClr val="0F0F0F"/>
                </a:solidFill>
                <a:latin typeface="Calibri"/>
                <a:cs typeface="Calibri"/>
              </a:rPr>
              <a:t>ia</a:t>
            </a:r>
            <a:r>
              <a:rPr sz="3600" b="1" i="1" spc="-742" baseline="19675" dirty="0">
                <a:solidFill>
                  <a:srgbClr val="0F0F0F"/>
                </a:solidFill>
                <a:latin typeface="Calibri"/>
                <a:cs typeface="Calibri"/>
              </a:rPr>
              <a:t>o</a:t>
            </a:r>
            <a:r>
              <a:rPr sz="2000" b="1" spc="-495" dirty="0">
                <a:solidFill>
                  <a:srgbClr val="0F0F0F"/>
                </a:solidFill>
                <a:latin typeface="Calibri"/>
                <a:cs typeface="Calibri"/>
              </a:rPr>
              <a:t>m</a:t>
            </a:r>
            <a:r>
              <a:rPr sz="3600" b="1" i="1" spc="-742" baseline="19675" dirty="0">
                <a:solidFill>
                  <a:srgbClr val="0F0F0F"/>
                </a:solidFill>
                <a:latin typeface="Calibri"/>
                <a:cs typeface="Calibri"/>
              </a:rPr>
              <a:t>sa</a:t>
            </a:r>
            <a:r>
              <a:rPr sz="2000" b="1" spc="-495" dirty="0">
                <a:solidFill>
                  <a:srgbClr val="0F0F0F"/>
                </a:solidFill>
                <a:latin typeface="Calibri"/>
                <a:cs typeface="Calibri"/>
              </a:rPr>
              <a:t>o</a:t>
            </a:r>
            <a:r>
              <a:rPr sz="2000" b="1" spc="-2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000" b="1" spc="-484" dirty="0">
                <a:solidFill>
                  <a:srgbClr val="0F0F0F"/>
                </a:solidFill>
                <a:latin typeface="Calibri"/>
                <a:cs typeface="Calibri"/>
              </a:rPr>
              <a:t>c</a:t>
            </a:r>
            <a:r>
              <a:rPr sz="3600" b="1" i="1" spc="-727" baseline="19675" dirty="0">
                <a:solidFill>
                  <a:srgbClr val="0F0F0F"/>
                </a:solidFill>
                <a:latin typeface="Calibri"/>
                <a:cs typeface="Calibri"/>
              </a:rPr>
              <a:t>h</a:t>
            </a:r>
            <a:r>
              <a:rPr sz="2000" b="1" spc="-484" dirty="0">
                <a:solidFill>
                  <a:srgbClr val="0F0F0F"/>
                </a:solidFill>
                <a:latin typeface="Calibri"/>
                <a:cs typeface="Calibri"/>
              </a:rPr>
              <a:t>a</a:t>
            </a:r>
            <a:r>
              <a:rPr sz="3600" b="1" i="1" spc="-727" baseline="19675" dirty="0">
                <a:solidFill>
                  <a:srgbClr val="0F0F0F"/>
                </a:solidFill>
                <a:latin typeface="Calibri"/>
                <a:cs typeface="Calibri"/>
              </a:rPr>
              <a:t>a</a:t>
            </a:r>
            <a:r>
              <a:rPr sz="2000" b="1" spc="-484" dirty="0">
                <a:solidFill>
                  <a:srgbClr val="0F0F0F"/>
                </a:solidFill>
                <a:latin typeface="Calibri"/>
                <a:cs typeface="Calibri"/>
              </a:rPr>
              <a:t>p</a:t>
            </a:r>
            <a:r>
              <a:rPr sz="3600" b="1" i="1" spc="-727" baseline="19675" dirty="0">
                <a:solidFill>
                  <a:srgbClr val="0F0F0F"/>
                </a:solidFill>
                <a:latin typeface="Calibri"/>
                <a:cs typeface="Calibri"/>
              </a:rPr>
              <a:t>n</a:t>
            </a:r>
            <a:r>
              <a:rPr sz="2000" b="1" spc="-484" dirty="0">
                <a:solidFill>
                  <a:srgbClr val="0F0F0F"/>
                </a:solidFill>
                <a:latin typeface="Calibri"/>
                <a:cs typeface="Calibri"/>
              </a:rPr>
              <a:t>it</a:t>
            </a:r>
            <a:r>
              <a:rPr sz="3600" b="1" i="1" spc="-727" baseline="19675" dirty="0">
                <a:solidFill>
                  <a:srgbClr val="0F0F0F"/>
                </a:solidFill>
                <a:latin typeface="Calibri"/>
                <a:cs typeface="Calibri"/>
              </a:rPr>
              <a:t>n</a:t>
            </a:r>
            <a:r>
              <a:rPr sz="2000" b="1" spc="-484" dirty="0">
                <a:solidFill>
                  <a:srgbClr val="0F0F0F"/>
                </a:solidFill>
                <a:latin typeface="Calibri"/>
                <a:cs typeface="Calibri"/>
              </a:rPr>
              <a:t>o,</a:t>
            </a:r>
            <a:r>
              <a:rPr sz="3600" b="1" i="1" spc="-727" baseline="19675" dirty="0">
                <a:solidFill>
                  <a:srgbClr val="0F0F0F"/>
                </a:solidFill>
                <a:latin typeface="Calibri"/>
                <a:cs typeface="Calibri"/>
              </a:rPr>
              <a:t>o</a:t>
            </a:r>
            <a:r>
              <a:rPr sz="2000" b="1" spc="-484" dirty="0">
                <a:solidFill>
                  <a:srgbClr val="0F0F0F"/>
                </a:solidFill>
                <a:latin typeface="Calibri"/>
                <a:cs typeface="Calibri"/>
              </a:rPr>
              <a:t>ch</a:t>
            </a:r>
            <a:r>
              <a:rPr sz="3600" b="1" i="1" spc="-727" baseline="19675" dirty="0">
                <a:solidFill>
                  <a:srgbClr val="0F0F0F"/>
                </a:solidFill>
                <a:latin typeface="Calibri"/>
                <a:cs typeface="Calibri"/>
              </a:rPr>
              <a:t>ca</a:t>
            </a:r>
            <a:r>
              <a:rPr sz="2000" b="1" spc="-484" dirty="0">
                <a:solidFill>
                  <a:srgbClr val="0F0F0F"/>
                </a:solidFill>
                <a:latin typeface="Calibri"/>
                <a:cs typeface="Calibri"/>
              </a:rPr>
              <a:t>e</a:t>
            </a:r>
            <a:r>
              <a:rPr sz="2000" b="1" spc="-20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3600" b="1" i="1" spc="-644" baseline="19675" dirty="0">
                <a:solidFill>
                  <a:srgbClr val="0F0F0F"/>
                </a:solidFill>
                <a:latin typeface="Calibri"/>
                <a:cs typeface="Calibri"/>
              </a:rPr>
              <a:t>p</a:t>
            </a:r>
            <a:r>
              <a:rPr sz="2000" b="1" spc="-430" dirty="0">
                <a:solidFill>
                  <a:srgbClr val="0F0F0F"/>
                </a:solidFill>
                <a:latin typeface="Calibri"/>
                <a:cs typeface="Calibri"/>
              </a:rPr>
              <a:t>co</a:t>
            </a:r>
            <a:r>
              <a:rPr sz="3600" b="1" i="1" spc="-644" baseline="19675" dirty="0">
                <a:solidFill>
                  <a:srgbClr val="0F0F0F"/>
                </a:solidFill>
                <a:latin typeface="Calibri"/>
                <a:cs typeface="Calibri"/>
              </a:rPr>
              <a:t>it</a:t>
            </a:r>
            <a:r>
              <a:rPr sz="2000" b="1" spc="-430" dirty="0">
                <a:solidFill>
                  <a:srgbClr val="0F0F0F"/>
                </a:solidFill>
                <a:latin typeface="Calibri"/>
                <a:cs typeface="Calibri"/>
              </a:rPr>
              <a:t>s</a:t>
            </a:r>
            <a:r>
              <a:rPr sz="3600" b="1" i="1" spc="-644" baseline="19675" dirty="0">
                <a:solidFill>
                  <a:srgbClr val="0F0F0F"/>
                </a:solidFill>
                <a:latin typeface="Calibri"/>
                <a:cs typeface="Calibri"/>
              </a:rPr>
              <a:t>o</a:t>
            </a:r>
            <a:r>
              <a:rPr sz="2000" b="1" spc="-430" dirty="0">
                <a:solidFill>
                  <a:srgbClr val="0F0F0F"/>
                </a:solidFill>
                <a:latin typeface="Calibri"/>
                <a:cs typeface="Calibri"/>
              </a:rPr>
              <a:t>a</a:t>
            </a:r>
            <a:r>
              <a:rPr sz="3600" b="1" i="1" spc="-644" baseline="19675" dirty="0">
                <a:solidFill>
                  <a:srgbClr val="0F0F0F"/>
                </a:solidFill>
                <a:latin typeface="Calibri"/>
                <a:cs typeface="Calibri"/>
              </a:rPr>
              <a:t>/</a:t>
            </a:r>
            <a:r>
              <a:rPr sz="2000" b="1" spc="-430" dirty="0">
                <a:solidFill>
                  <a:srgbClr val="0F0F0F"/>
                </a:solidFill>
                <a:latin typeface="Calibri"/>
                <a:cs typeface="Calibri"/>
              </a:rPr>
              <a:t>or</a:t>
            </a:r>
            <a:r>
              <a:rPr sz="3600" b="1" i="1" spc="-644" baseline="19675" dirty="0">
                <a:solidFill>
                  <a:srgbClr val="0F0F0F"/>
                </a:solidFill>
                <a:latin typeface="Calibri"/>
                <a:cs typeface="Calibri"/>
              </a:rPr>
              <a:t>s</a:t>
            </a:r>
            <a:r>
              <a:rPr sz="2000" b="1" spc="-430" dirty="0">
                <a:solidFill>
                  <a:srgbClr val="0F0F0F"/>
                </a:solidFill>
                <a:latin typeface="Calibri"/>
                <a:cs typeface="Calibri"/>
              </a:rPr>
              <a:t>a</a:t>
            </a:r>
            <a:r>
              <a:rPr sz="3600" b="1" i="1" spc="-644" baseline="19675" dirty="0">
                <a:solidFill>
                  <a:srgbClr val="0F0F0F"/>
                </a:solidFill>
                <a:latin typeface="Calibri"/>
                <a:cs typeface="Calibri"/>
              </a:rPr>
              <a:t>i</a:t>
            </a:r>
            <a:r>
              <a:rPr sz="3600" b="1" i="1" spc="-397" baseline="1967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000" b="1" spc="-430" dirty="0">
                <a:solidFill>
                  <a:srgbClr val="0F0F0F"/>
                </a:solidFill>
                <a:latin typeface="Calibri"/>
                <a:cs typeface="Calibri"/>
              </a:rPr>
              <a:t>c</a:t>
            </a:r>
            <a:r>
              <a:rPr sz="3600" b="1" i="1" spc="-644" baseline="19675" dirty="0">
                <a:solidFill>
                  <a:srgbClr val="0F0F0F"/>
                </a:solidFill>
                <a:latin typeface="Calibri"/>
                <a:cs typeface="Calibri"/>
              </a:rPr>
              <a:t>p</a:t>
            </a:r>
            <a:r>
              <a:rPr sz="2000" b="1" spc="-430" dirty="0">
                <a:solidFill>
                  <a:srgbClr val="0F0F0F"/>
                </a:solidFill>
                <a:latin typeface="Calibri"/>
                <a:cs typeface="Calibri"/>
              </a:rPr>
              <a:t>’è</a:t>
            </a:r>
            <a:r>
              <a:rPr sz="3600" b="1" i="1" spc="-644" baseline="19675" dirty="0">
                <a:solidFill>
                  <a:srgbClr val="0F0F0F"/>
                </a:solidFill>
                <a:latin typeface="Calibri"/>
                <a:cs typeface="Calibri"/>
              </a:rPr>
              <a:t>or</a:t>
            </a:r>
            <a:r>
              <a:rPr sz="2000" b="1" spc="-430" dirty="0">
                <a:solidFill>
                  <a:srgbClr val="0F0F0F"/>
                </a:solidFill>
                <a:latin typeface="Calibri"/>
                <a:cs typeface="Calibri"/>
              </a:rPr>
              <a:t>n</a:t>
            </a:r>
            <a:r>
              <a:rPr sz="3600" b="1" i="1" spc="-644" baseline="19675" dirty="0">
                <a:solidFill>
                  <a:srgbClr val="0F0F0F"/>
                </a:solidFill>
                <a:latin typeface="Calibri"/>
                <a:cs typeface="Calibri"/>
              </a:rPr>
              <a:t>t</a:t>
            </a:r>
            <a:r>
              <a:rPr sz="2000" b="1" spc="-430" dirty="0">
                <a:solidFill>
                  <a:srgbClr val="0F0F0F"/>
                </a:solidFill>
                <a:latin typeface="Calibri"/>
                <a:cs typeface="Calibri"/>
              </a:rPr>
              <a:t>e</a:t>
            </a:r>
            <a:r>
              <a:rPr sz="3600" b="1" i="1" spc="-644" baseline="19675" dirty="0">
                <a:solidFill>
                  <a:srgbClr val="0F0F0F"/>
                </a:solidFill>
                <a:latin typeface="Calibri"/>
                <a:cs typeface="Calibri"/>
              </a:rPr>
              <a:t>a</a:t>
            </a:r>
            <a:r>
              <a:rPr sz="2000" b="1" spc="-430" dirty="0">
                <a:solidFill>
                  <a:srgbClr val="0F0F0F"/>
                </a:solidFill>
                <a:latin typeface="Calibri"/>
                <a:cs typeface="Calibri"/>
              </a:rPr>
              <a:t>ll</a:t>
            </a:r>
            <a:r>
              <a:rPr sz="3600" b="1" i="1" spc="-644" baseline="19675" dirty="0">
                <a:solidFill>
                  <a:srgbClr val="0F0F0F"/>
                </a:solidFill>
                <a:latin typeface="Calibri"/>
                <a:cs typeface="Calibri"/>
              </a:rPr>
              <a:t>n</a:t>
            </a:r>
            <a:r>
              <a:rPr sz="2000" b="1" spc="-430" dirty="0">
                <a:solidFill>
                  <a:srgbClr val="0F0F0F"/>
                </a:solidFill>
                <a:latin typeface="Calibri"/>
                <a:cs typeface="Calibri"/>
              </a:rPr>
              <a:t>a</a:t>
            </a:r>
            <a:r>
              <a:rPr sz="3600" b="1" i="1" spc="-644" baseline="19675" dirty="0">
                <a:solidFill>
                  <a:srgbClr val="0F0F0F"/>
                </a:solidFill>
                <a:latin typeface="Calibri"/>
                <a:cs typeface="Calibri"/>
              </a:rPr>
              <a:t>o</a:t>
            </a:r>
            <a:endParaRPr sz="3600" baseline="19675"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971541" y="5362143"/>
            <a:ext cx="4058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F0F0F"/>
                </a:solidFill>
                <a:latin typeface="Calibri"/>
                <a:cs typeface="Calibri"/>
              </a:rPr>
              <a:t>a</a:t>
            </a:r>
            <a:r>
              <a:rPr sz="2400" b="1" i="1" spc="-1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i="1" spc="-30" dirty="0">
                <a:solidFill>
                  <a:srgbClr val="0F0F0F"/>
                </a:solidFill>
                <a:latin typeface="Calibri"/>
                <a:cs typeface="Calibri"/>
              </a:rPr>
              <a:t>c</a:t>
            </a:r>
            <a:r>
              <a:rPr sz="2400" b="1" i="1" dirty="0">
                <a:solidFill>
                  <a:srgbClr val="0F0F0F"/>
                </a:solidFill>
                <a:latin typeface="Calibri"/>
                <a:cs typeface="Calibri"/>
              </a:rPr>
              <a:t>as</a:t>
            </a:r>
            <a:r>
              <a:rPr sz="2400" b="1" i="1" spc="10" dirty="0">
                <a:solidFill>
                  <a:srgbClr val="0F0F0F"/>
                </a:solidFill>
                <a:latin typeface="Calibri"/>
                <a:cs typeface="Calibri"/>
              </a:rPr>
              <a:t>a</a:t>
            </a:r>
            <a:r>
              <a:rPr sz="2400" b="1" i="1" dirty="0">
                <a:solidFill>
                  <a:srgbClr val="0F0F0F"/>
                </a:solidFill>
                <a:latin typeface="Calibri"/>
                <a:cs typeface="Calibri"/>
              </a:rPr>
              <a:t>?</a:t>
            </a:r>
            <a:r>
              <a:rPr sz="2400" b="1" i="1" spc="-1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F0F0F"/>
                </a:solidFill>
                <a:latin typeface="Calibri"/>
                <a:cs typeface="Calibri"/>
              </a:rPr>
              <a:t>( </a:t>
            </a:r>
            <a:r>
              <a:rPr sz="2400" b="1" i="1" spc="-10" dirty="0">
                <a:solidFill>
                  <a:srgbClr val="0F0F0F"/>
                </a:solidFill>
                <a:latin typeface="Calibri"/>
                <a:cs typeface="Calibri"/>
              </a:rPr>
              <a:t>i</a:t>
            </a:r>
            <a:r>
              <a:rPr sz="2400" b="1" i="1" dirty="0">
                <a:solidFill>
                  <a:srgbClr val="0F0F0F"/>
                </a:solidFill>
                <a:latin typeface="Calibri"/>
                <a:cs typeface="Calibri"/>
              </a:rPr>
              <a:t>n</a:t>
            </a:r>
            <a:r>
              <a:rPr sz="2400" b="1" i="1" spc="-1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i="1" spc="-505" dirty="0">
                <a:solidFill>
                  <a:srgbClr val="0F0F0F"/>
                </a:solidFill>
                <a:latin typeface="Calibri"/>
                <a:cs typeface="Calibri"/>
              </a:rPr>
              <a:t>m</a:t>
            </a:r>
            <a:r>
              <a:rPr sz="3000" b="1" spc="-1695" baseline="-11111" dirty="0">
                <a:solidFill>
                  <a:srgbClr val="0F0F0F"/>
                </a:solidFill>
                <a:latin typeface="Calibri"/>
                <a:cs typeface="Calibri"/>
              </a:rPr>
              <a:t>m</a:t>
            </a:r>
            <a:r>
              <a:rPr sz="2400" b="1" i="1" spc="-145" dirty="0">
                <a:solidFill>
                  <a:srgbClr val="0F0F0F"/>
                </a:solidFill>
                <a:latin typeface="Calibri"/>
                <a:cs typeface="Calibri"/>
              </a:rPr>
              <a:t>o</a:t>
            </a:r>
            <a:r>
              <a:rPr sz="3000" b="1" spc="-1305" baseline="-11111" dirty="0">
                <a:solidFill>
                  <a:srgbClr val="0F0F0F"/>
                </a:solidFill>
                <a:latin typeface="Calibri"/>
                <a:cs typeface="Calibri"/>
              </a:rPr>
              <a:t>e</a:t>
            </a:r>
            <a:r>
              <a:rPr sz="2400" b="1" i="1" spc="-405" dirty="0">
                <a:solidFill>
                  <a:srgbClr val="0F0F0F"/>
                </a:solidFill>
                <a:latin typeface="Calibri"/>
                <a:cs typeface="Calibri"/>
              </a:rPr>
              <a:t>d</a:t>
            </a:r>
            <a:r>
              <a:rPr sz="3000" b="1" spc="-1012" baseline="-11111" dirty="0">
                <a:solidFill>
                  <a:srgbClr val="0F0F0F"/>
                </a:solidFill>
                <a:latin typeface="Calibri"/>
                <a:cs typeface="Calibri"/>
              </a:rPr>
              <a:t>n</a:t>
            </a:r>
            <a:r>
              <a:rPr sz="2400" b="1" i="1" spc="-615" dirty="0">
                <a:solidFill>
                  <a:srgbClr val="0F0F0F"/>
                </a:solidFill>
                <a:latin typeface="Calibri"/>
                <a:cs typeface="Calibri"/>
              </a:rPr>
              <a:t>o</a:t>
            </a:r>
            <a:r>
              <a:rPr sz="3000" b="1" spc="-37" baseline="-11111" dirty="0">
                <a:solidFill>
                  <a:srgbClr val="0F0F0F"/>
                </a:solidFill>
                <a:latin typeface="Calibri"/>
                <a:cs typeface="Calibri"/>
              </a:rPr>
              <a:t>t</a:t>
            </a:r>
            <a:r>
              <a:rPr sz="3000" b="1" spc="-817" baseline="-11111" dirty="0">
                <a:solidFill>
                  <a:srgbClr val="0F0F0F"/>
                </a:solidFill>
                <a:latin typeface="Calibri"/>
                <a:cs typeface="Calibri"/>
              </a:rPr>
              <a:t>e</a:t>
            </a:r>
            <a:r>
              <a:rPr sz="2400" b="1" i="1" spc="-30" dirty="0">
                <a:solidFill>
                  <a:srgbClr val="0F0F0F"/>
                </a:solidFill>
                <a:latin typeface="Calibri"/>
                <a:cs typeface="Calibri"/>
              </a:rPr>
              <a:t>c</a:t>
            </a:r>
            <a:r>
              <a:rPr sz="2400" b="1" i="1" spc="-5" dirty="0">
                <a:solidFill>
                  <a:srgbClr val="0F0F0F"/>
                </a:solidFill>
                <a:latin typeface="Calibri"/>
                <a:cs typeface="Calibri"/>
              </a:rPr>
              <a:t>o</a:t>
            </a:r>
            <a:r>
              <a:rPr sz="2400" b="1" i="1" spc="-15" dirty="0">
                <a:solidFill>
                  <a:srgbClr val="0F0F0F"/>
                </a:solidFill>
                <a:latin typeface="Calibri"/>
                <a:cs typeface="Calibri"/>
              </a:rPr>
              <a:t>n</a:t>
            </a:r>
            <a:r>
              <a:rPr sz="2400" b="1" i="1" spc="-5" dirty="0">
                <a:solidFill>
                  <a:srgbClr val="0F0F0F"/>
                </a:solidFill>
                <a:latin typeface="Calibri"/>
                <a:cs typeface="Calibri"/>
              </a:rPr>
              <a:t>sa</a:t>
            </a:r>
            <a:r>
              <a:rPr sz="2400" b="1" i="1" spc="5" dirty="0">
                <a:solidFill>
                  <a:srgbClr val="0F0F0F"/>
                </a:solidFill>
                <a:latin typeface="Calibri"/>
                <a:cs typeface="Calibri"/>
              </a:rPr>
              <a:t>p</a:t>
            </a:r>
            <a:r>
              <a:rPr sz="2400" b="1" i="1" spc="-30" dirty="0">
                <a:solidFill>
                  <a:srgbClr val="0F0F0F"/>
                </a:solidFill>
                <a:latin typeface="Calibri"/>
                <a:cs typeface="Calibri"/>
              </a:rPr>
              <a:t>e</a:t>
            </a:r>
            <a:r>
              <a:rPr sz="2400" b="1" i="1" spc="-15" dirty="0">
                <a:solidFill>
                  <a:srgbClr val="0F0F0F"/>
                </a:solidFill>
                <a:latin typeface="Calibri"/>
                <a:cs typeface="Calibri"/>
              </a:rPr>
              <a:t>v</a:t>
            </a:r>
            <a:r>
              <a:rPr sz="2400" b="1" i="1" spc="-5" dirty="0">
                <a:solidFill>
                  <a:srgbClr val="0F0F0F"/>
                </a:solidFill>
                <a:latin typeface="Calibri"/>
                <a:cs typeface="Calibri"/>
              </a:rPr>
              <a:t>o</a:t>
            </a:r>
            <a:r>
              <a:rPr sz="2400" b="1" i="1" spc="-10" dirty="0">
                <a:solidFill>
                  <a:srgbClr val="0F0F0F"/>
                </a:solidFill>
                <a:latin typeface="Calibri"/>
                <a:cs typeface="Calibri"/>
              </a:rPr>
              <a:t>l</a:t>
            </a:r>
            <a:r>
              <a:rPr sz="2400" b="1" i="1" dirty="0">
                <a:solidFill>
                  <a:srgbClr val="0F0F0F"/>
                </a:solidFill>
                <a:latin typeface="Calibri"/>
                <a:cs typeface="Calibri"/>
              </a:rPr>
              <a:t>e</a:t>
            </a:r>
            <a:r>
              <a:rPr sz="2400" b="1" i="1" spc="-2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F0F0F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603813" y="5890755"/>
            <a:ext cx="4930775" cy="975360"/>
            <a:chOff x="4603813" y="5890755"/>
            <a:chExt cx="4930775" cy="975360"/>
          </a:xfrm>
        </p:grpSpPr>
        <p:sp>
          <p:nvSpPr>
            <p:cNvPr id="45" name="object 45"/>
            <p:cNvSpPr/>
            <p:nvPr/>
          </p:nvSpPr>
          <p:spPr>
            <a:xfrm>
              <a:off x="4611751" y="5898692"/>
              <a:ext cx="4914900" cy="959485"/>
            </a:xfrm>
            <a:custGeom>
              <a:avLst/>
              <a:gdLst/>
              <a:ahLst/>
              <a:cxnLst/>
              <a:rect l="l" t="t" r="r" b="b"/>
              <a:pathLst>
                <a:path w="4914900" h="959484">
                  <a:moveTo>
                    <a:pt x="4755007" y="0"/>
                  </a:moveTo>
                  <a:lnTo>
                    <a:pt x="159893" y="0"/>
                  </a:lnTo>
                  <a:lnTo>
                    <a:pt x="109321" y="8150"/>
                  </a:lnTo>
                  <a:lnTo>
                    <a:pt x="65425" y="30846"/>
                  </a:lnTo>
                  <a:lnTo>
                    <a:pt x="30825" y="65455"/>
                  </a:lnTo>
                  <a:lnTo>
                    <a:pt x="8143" y="109344"/>
                  </a:lnTo>
                  <a:lnTo>
                    <a:pt x="0" y="159880"/>
                  </a:lnTo>
                  <a:lnTo>
                    <a:pt x="0" y="799414"/>
                  </a:lnTo>
                  <a:lnTo>
                    <a:pt x="8143" y="849953"/>
                  </a:lnTo>
                  <a:lnTo>
                    <a:pt x="30825" y="893845"/>
                  </a:lnTo>
                  <a:lnTo>
                    <a:pt x="65425" y="928457"/>
                  </a:lnTo>
                  <a:lnTo>
                    <a:pt x="109321" y="951155"/>
                  </a:lnTo>
                  <a:lnTo>
                    <a:pt x="159893" y="959307"/>
                  </a:lnTo>
                  <a:lnTo>
                    <a:pt x="4755007" y="959307"/>
                  </a:lnTo>
                  <a:lnTo>
                    <a:pt x="4805529" y="951155"/>
                  </a:lnTo>
                  <a:lnTo>
                    <a:pt x="4849419" y="928457"/>
                  </a:lnTo>
                  <a:lnTo>
                    <a:pt x="4884037" y="893845"/>
                  </a:lnTo>
                  <a:lnTo>
                    <a:pt x="4906744" y="849953"/>
                  </a:lnTo>
                  <a:lnTo>
                    <a:pt x="4914900" y="799414"/>
                  </a:lnTo>
                  <a:lnTo>
                    <a:pt x="4914900" y="159880"/>
                  </a:lnTo>
                  <a:lnTo>
                    <a:pt x="4906744" y="109344"/>
                  </a:lnTo>
                  <a:lnTo>
                    <a:pt x="4884037" y="65455"/>
                  </a:lnTo>
                  <a:lnTo>
                    <a:pt x="4849419" y="30846"/>
                  </a:lnTo>
                  <a:lnTo>
                    <a:pt x="4805529" y="8150"/>
                  </a:lnTo>
                  <a:lnTo>
                    <a:pt x="4755007" y="0"/>
                  </a:lnTo>
                  <a:close/>
                </a:path>
              </a:pathLst>
            </a:custGeom>
            <a:solidFill>
              <a:srgbClr val="D5E39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4611751" y="5898692"/>
              <a:ext cx="4914900" cy="959485"/>
            </a:xfrm>
            <a:custGeom>
              <a:avLst/>
              <a:gdLst/>
              <a:ahLst/>
              <a:cxnLst/>
              <a:rect l="l" t="t" r="r" b="b"/>
              <a:pathLst>
                <a:path w="4914900" h="959484">
                  <a:moveTo>
                    <a:pt x="0" y="159880"/>
                  </a:moveTo>
                  <a:lnTo>
                    <a:pt x="8143" y="109344"/>
                  </a:lnTo>
                  <a:lnTo>
                    <a:pt x="30825" y="65455"/>
                  </a:lnTo>
                  <a:lnTo>
                    <a:pt x="65425" y="30846"/>
                  </a:lnTo>
                  <a:lnTo>
                    <a:pt x="109321" y="8150"/>
                  </a:lnTo>
                  <a:lnTo>
                    <a:pt x="159893" y="0"/>
                  </a:lnTo>
                  <a:lnTo>
                    <a:pt x="4755007" y="0"/>
                  </a:lnTo>
                  <a:lnTo>
                    <a:pt x="4805529" y="8150"/>
                  </a:lnTo>
                  <a:lnTo>
                    <a:pt x="4849419" y="30846"/>
                  </a:lnTo>
                  <a:lnTo>
                    <a:pt x="4884037" y="65455"/>
                  </a:lnTo>
                  <a:lnTo>
                    <a:pt x="4906744" y="109344"/>
                  </a:lnTo>
                  <a:lnTo>
                    <a:pt x="4914900" y="159880"/>
                  </a:lnTo>
                  <a:lnTo>
                    <a:pt x="4914900" y="799414"/>
                  </a:lnTo>
                  <a:lnTo>
                    <a:pt x="4906744" y="849953"/>
                  </a:lnTo>
                  <a:lnTo>
                    <a:pt x="4884037" y="893845"/>
                  </a:lnTo>
                  <a:lnTo>
                    <a:pt x="4849419" y="928457"/>
                  </a:lnTo>
                  <a:lnTo>
                    <a:pt x="4805529" y="951155"/>
                  </a:lnTo>
                  <a:lnTo>
                    <a:pt x="4755007" y="959307"/>
                  </a:lnTo>
                  <a:lnTo>
                    <a:pt x="159893" y="959307"/>
                  </a:lnTo>
                  <a:lnTo>
                    <a:pt x="109321" y="951155"/>
                  </a:lnTo>
                  <a:lnTo>
                    <a:pt x="65425" y="928457"/>
                  </a:lnTo>
                  <a:lnTo>
                    <a:pt x="30825" y="893845"/>
                  </a:lnTo>
                  <a:lnTo>
                    <a:pt x="8143" y="849953"/>
                  </a:lnTo>
                  <a:lnTo>
                    <a:pt x="0" y="799414"/>
                  </a:lnTo>
                  <a:lnTo>
                    <a:pt x="0" y="159880"/>
                  </a:lnTo>
                  <a:close/>
                </a:path>
              </a:pathLst>
            </a:custGeom>
            <a:ln w="15874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925948" y="5981496"/>
            <a:ext cx="4288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F0F0F"/>
                </a:solidFill>
                <a:latin typeface="Calibri"/>
                <a:cs typeface="Calibri"/>
              </a:rPr>
              <a:t>Ho</a:t>
            </a:r>
            <a:r>
              <a:rPr sz="2400" b="1" i="1" spc="-2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F0F0F"/>
                </a:solidFill>
                <a:latin typeface="Calibri"/>
                <a:cs typeface="Calibri"/>
              </a:rPr>
              <a:t>degli</a:t>
            </a:r>
            <a:r>
              <a:rPr sz="2400" b="1" i="1" spc="-4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0F0F0F"/>
                </a:solidFill>
                <a:latin typeface="Calibri"/>
                <a:cs typeface="Calibri"/>
              </a:rPr>
              <a:t>strumenti</a:t>
            </a:r>
            <a:r>
              <a:rPr sz="2400" b="1" i="1" spc="-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i="1" spc="-15" dirty="0">
                <a:solidFill>
                  <a:srgbClr val="0F0F0F"/>
                </a:solidFill>
                <a:latin typeface="Calibri"/>
                <a:cs typeface="Calibri"/>
              </a:rPr>
              <a:t>/evidenze/dati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232272" y="6164681"/>
            <a:ext cx="3675379" cy="574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4130" algn="r">
              <a:lnSpc>
                <a:spcPts val="1914"/>
              </a:lnSpc>
              <a:spcBef>
                <a:spcPts val="105"/>
              </a:spcBef>
            </a:pPr>
            <a:r>
              <a:rPr sz="2000" b="1" spc="-15" dirty="0">
                <a:solidFill>
                  <a:srgbClr val="0F0F0F"/>
                </a:solidFill>
                <a:latin typeface="Calibri"/>
                <a:cs typeface="Calibri"/>
              </a:rPr>
              <a:t>Valutazione/</a:t>
            </a:r>
            <a:r>
              <a:rPr sz="2000" b="1" spc="-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F0F0F"/>
                </a:solidFill>
                <a:latin typeface="Calibri"/>
                <a:cs typeface="Calibri"/>
              </a:rPr>
              <a:t>autovalutazione</a:t>
            </a:r>
            <a:endParaRPr sz="2000" dirty="0">
              <a:latin typeface="Calibri"/>
              <a:cs typeface="Calibri"/>
            </a:endParaRPr>
          </a:p>
          <a:p>
            <a:pPr marR="5080" algn="r">
              <a:lnSpc>
                <a:spcPts val="2395"/>
              </a:lnSpc>
            </a:pPr>
            <a:r>
              <a:rPr sz="2400" b="1" i="1" dirty="0">
                <a:solidFill>
                  <a:srgbClr val="0F0F0F"/>
                </a:solidFill>
                <a:latin typeface="Calibri"/>
                <a:cs typeface="Calibri"/>
              </a:rPr>
              <a:t>per</a:t>
            </a:r>
            <a:r>
              <a:rPr sz="2400" b="1" i="1" spc="-2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0F0F0F"/>
                </a:solidFill>
                <a:latin typeface="Calibri"/>
                <a:cs typeface="Calibri"/>
              </a:rPr>
              <a:t>valutare</a:t>
            </a:r>
            <a:r>
              <a:rPr sz="2400" b="1" i="1" spc="-3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F0F0F"/>
                </a:solidFill>
                <a:latin typeface="Calibri"/>
                <a:cs typeface="Calibri"/>
              </a:rPr>
              <a:t>la</a:t>
            </a:r>
            <a:r>
              <a:rPr sz="2400" b="1" i="1" spc="-3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i="1" spc="-15" dirty="0">
                <a:solidFill>
                  <a:srgbClr val="0F0F0F"/>
                </a:solidFill>
                <a:latin typeface="Calibri"/>
                <a:cs typeface="Calibri"/>
              </a:rPr>
              <a:t>competenza</a:t>
            </a:r>
            <a:r>
              <a:rPr sz="2400" b="1" i="1" spc="-3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F0F0F"/>
                </a:solidFill>
                <a:latin typeface="Calibri"/>
                <a:cs typeface="Calibri"/>
              </a:rPr>
              <a:t>?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197413" y="2844863"/>
            <a:ext cx="4201160" cy="952500"/>
            <a:chOff x="4197413" y="2844863"/>
            <a:chExt cx="4201160" cy="952500"/>
          </a:xfrm>
        </p:grpSpPr>
        <p:sp>
          <p:nvSpPr>
            <p:cNvPr id="50" name="object 50"/>
            <p:cNvSpPr/>
            <p:nvPr/>
          </p:nvSpPr>
          <p:spPr>
            <a:xfrm>
              <a:off x="4205351" y="2852801"/>
              <a:ext cx="4185285" cy="936625"/>
            </a:xfrm>
            <a:custGeom>
              <a:avLst/>
              <a:gdLst/>
              <a:ahLst/>
              <a:cxnLst/>
              <a:rect l="l" t="t" r="r" b="b"/>
              <a:pathLst>
                <a:path w="4185284" h="936625">
                  <a:moveTo>
                    <a:pt x="4028821" y="0"/>
                  </a:moveTo>
                  <a:lnTo>
                    <a:pt x="156083" y="0"/>
                  </a:lnTo>
                  <a:lnTo>
                    <a:pt x="106736" y="7954"/>
                  </a:lnTo>
                  <a:lnTo>
                    <a:pt x="63889" y="30106"/>
                  </a:lnTo>
                  <a:lnTo>
                    <a:pt x="30106" y="63889"/>
                  </a:lnTo>
                  <a:lnTo>
                    <a:pt x="7954" y="106736"/>
                  </a:lnTo>
                  <a:lnTo>
                    <a:pt x="0" y="156083"/>
                  </a:lnTo>
                  <a:lnTo>
                    <a:pt x="0" y="780415"/>
                  </a:lnTo>
                  <a:lnTo>
                    <a:pt x="7954" y="829774"/>
                  </a:lnTo>
                  <a:lnTo>
                    <a:pt x="30106" y="872653"/>
                  </a:lnTo>
                  <a:lnTo>
                    <a:pt x="63889" y="906474"/>
                  </a:lnTo>
                  <a:lnTo>
                    <a:pt x="106736" y="928657"/>
                  </a:lnTo>
                  <a:lnTo>
                    <a:pt x="156083" y="936625"/>
                  </a:lnTo>
                  <a:lnTo>
                    <a:pt x="4028821" y="936625"/>
                  </a:lnTo>
                  <a:lnTo>
                    <a:pt x="4078180" y="928657"/>
                  </a:lnTo>
                  <a:lnTo>
                    <a:pt x="4121059" y="906474"/>
                  </a:lnTo>
                  <a:lnTo>
                    <a:pt x="4154880" y="872653"/>
                  </a:lnTo>
                  <a:lnTo>
                    <a:pt x="4177063" y="829774"/>
                  </a:lnTo>
                  <a:lnTo>
                    <a:pt x="4185030" y="780415"/>
                  </a:lnTo>
                  <a:lnTo>
                    <a:pt x="4185030" y="156083"/>
                  </a:lnTo>
                  <a:lnTo>
                    <a:pt x="4177063" y="106736"/>
                  </a:lnTo>
                  <a:lnTo>
                    <a:pt x="4154880" y="63889"/>
                  </a:lnTo>
                  <a:lnTo>
                    <a:pt x="4121059" y="30106"/>
                  </a:lnTo>
                  <a:lnTo>
                    <a:pt x="4078180" y="7954"/>
                  </a:lnTo>
                  <a:lnTo>
                    <a:pt x="4028821" y="0"/>
                  </a:lnTo>
                  <a:close/>
                </a:path>
              </a:pathLst>
            </a:custGeom>
            <a:solidFill>
              <a:srgbClr val="D5E39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4205351" y="2852801"/>
              <a:ext cx="4185285" cy="936625"/>
            </a:xfrm>
            <a:custGeom>
              <a:avLst/>
              <a:gdLst/>
              <a:ahLst/>
              <a:cxnLst/>
              <a:rect l="l" t="t" r="r" b="b"/>
              <a:pathLst>
                <a:path w="4185284" h="936625">
                  <a:moveTo>
                    <a:pt x="0" y="156083"/>
                  </a:moveTo>
                  <a:lnTo>
                    <a:pt x="7954" y="106736"/>
                  </a:lnTo>
                  <a:lnTo>
                    <a:pt x="30106" y="63889"/>
                  </a:lnTo>
                  <a:lnTo>
                    <a:pt x="63889" y="30106"/>
                  </a:lnTo>
                  <a:lnTo>
                    <a:pt x="106736" y="7954"/>
                  </a:lnTo>
                  <a:lnTo>
                    <a:pt x="156083" y="0"/>
                  </a:lnTo>
                  <a:lnTo>
                    <a:pt x="4028821" y="0"/>
                  </a:lnTo>
                  <a:lnTo>
                    <a:pt x="4078180" y="7954"/>
                  </a:lnTo>
                  <a:lnTo>
                    <a:pt x="4121059" y="30106"/>
                  </a:lnTo>
                  <a:lnTo>
                    <a:pt x="4154880" y="63889"/>
                  </a:lnTo>
                  <a:lnTo>
                    <a:pt x="4177063" y="106736"/>
                  </a:lnTo>
                  <a:lnTo>
                    <a:pt x="4185030" y="156083"/>
                  </a:lnTo>
                  <a:lnTo>
                    <a:pt x="4185030" y="780415"/>
                  </a:lnTo>
                  <a:lnTo>
                    <a:pt x="4177063" y="829774"/>
                  </a:lnTo>
                  <a:lnTo>
                    <a:pt x="4154880" y="872653"/>
                  </a:lnTo>
                  <a:lnTo>
                    <a:pt x="4121059" y="906474"/>
                  </a:lnTo>
                  <a:lnTo>
                    <a:pt x="4078180" y="928657"/>
                  </a:lnTo>
                  <a:lnTo>
                    <a:pt x="4028821" y="936625"/>
                  </a:lnTo>
                  <a:lnTo>
                    <a:pt x="156083" y="936625"/>
                  </a:lnTo>
                  <a:lnTo>
                    <a:pt x="106736" y="928657"/>
                  </a:lnTo>
                  <a:lnTo>
                    <a:pt x="63889" y="906474"/>
                  </a:lnTo>
                  <a:lnTo>
                    <a:pt x="30106" y="872653"/>
                  </a:lnTo>
                  <a:lnTo>
                    <a:pt x="7954" y="829774"/>
                  </a:lnTo>
                  <a:lnTo>
                    <a:pt x="0" y="780415"/>
                  </a:lnTo>
                  <a:lnTo>
                    <a:pt x="0" y="156083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4707382" y="2923413"/>
            <a:ext cx="3195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F0F0F"/>
                </a:solidFill>
                <a:latin typeface="Calibri"/>
                <a:cs typeface="Calibri"/>
              </a:rPr>
              <a:t>Da</a:t>
            </a:r>
            <a:r>
              <a:rPr sz="2400" b="1" i="1" spc="-3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F0F0F"/>
                </a:solidFill>
                <a:latin typeface="Calibri"/>
                <a:cs typeface="Calibri"/>
              </a:rPr>
              <a:t>dove</a:t>
            </a:r>
            <a:r>
              <a:rPr sz="2400" b="1" i="1" spc="-3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0F0F0F"/>
                </a:solidFill>
                <a:latin typeface="Calibri"/>
                <a:cs typeface="Calibri"/>
              </a:rPr>
              <a:t>parto?</a:t>
            </a:r>
            <a:r>
              <a:rPr sz="2400" b="1" i="1" spc="-2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F0F0F"/>
                </a:solidFill>
                <a:latin typeface="Calibri"/>
                <a:cs typeface="Calibri"/>
              </a:rPr>
              <a:t>Con</a:t>
            </a:r>
            <a:r>
              <a:rPr sz="2400" b="1" i="1" spc="-3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F0F0F"/>
                </a:solidFill>
                <a:latin typeface="Calibri"/>
                <a:cs typeface="Calibri"/>
              </a:rPr>
              <a:t>quali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766815" y="3289249"/>
            <a:ext cx="10756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solidFill>
                  <a:srgbClr val="0F0F0F"/>
                </a:solidFill>
                <a:latin typeface="Calibri"/>
                <a:cs typeface="Calibri"/>
              </a:rPr>
              <a:t>stimoli</a:t>
            </a:r>
            <a:r>
              <a:rPr sz="2400" b="1" i="1" spc="-6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F0F0F"/>
                </a:solidFill>
                <a:latin typeface="Calibri"/>
                <a:cs typeface="Calibri"/>
              </a:rPr>
              <a:t>?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522406" y="3895788"/>
            <a:ext cx="4226560" cy="845185"/>
            <a:chOff x="4522406" y="3895788"/>
            <a:chExt cx="4226560" cy="845185"/>
          </a:xfrm>
        </p:grpSpPr>
        <p:sp>
          <p:nvSpPr>
            <p:cNvPr id="55" name="object 55"/>
            <p:cNvSpPr/>
            <p:nvPr/>
          </p:nvSpPr>
          <p:spPr>
            <a:xfrm>
              <a:off x="4530344" y="3903726"/>
              <a:ext cx="4210685" cy="829310"/>
            </a:xfrm>
            <a:custGeom>
              <a:avLst/>
              <a:gdLst/>
              <a:ahLst/>
              <a:cxnLst/>
              <a:rect l="l" t="t" r="r" b="b"/>
              <a:pathLst>
                <a:path w="4210684" h="829310">
                  <a:moveTo>
                    <a:pt x="4072128" y="0"/>
                  </a:moveTo>
                  <a:lnTo>
                    <a:pt x="138175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5"/>
                  </a:lnTo>
                  <a:lnTo>
                    <a:pt x="0" y="690880"/>
                  </a:lnTo>
                  <a:lnTo>
                    <a:pt x="7042" y="734559"/>
                  </a:lnTo>
                  <a:lnTo>
                    <a:pt x="26655" y="772491"/>
                  </a:lnTo>
                  <a:lnTo>
                    <a:pt x="56564" y="802400"/>
                  </a:lnTo>
                  <a:lnTo>
                    <a:pt x="94496" y="822013"/>
                  </a:lnTo>
                  <a:lnTo>
                    <a:pt x="138175" y="829056"/>
                  </a:lnTo>
                  <a:lnTo>
                    <a:pt x="4072128" y="829056"/>
                  </a:lnTo>
                  <a:lnTo>
                    <a:pt x="4115807" y="822013"/>
                  </a:lnTo>
                  <a:lnTo>
                    <a:pt x="4153739" y="802400"/>
                  </a:lnTo>
                  <a:lnTo>
                    <a:pt x="4183648" y="772491"/>
                  </a:lnTo>
                  <a:lnTo>
                    <a:pt x="4203261" y="734559"/>
                  </a:lnTo>
                  <a:lnTo>
                    <a:pt x="4210304" y="690880"/>
                  </a:lnTo>
                  <a:lnTo>
                    <a:pt x="4210304" y="138175"/>
                  </a:lnTo>
                  <a:lnTo>
                    <a:pt x="4203261" y="94496"/>
                  </a:lnTo>
                  <a:lnTo>
                    <a:pt x="4183648" y="56564"/>
                  </a:lnTo>
                  <a:lnTo>
                    <a:pt x="4153739" y="26655"/>
                  </a:lnTo>
                  <a:lnTo>
                    <a:pt x="4115807" y="7042"/>
                  </a:lnTo>
                  <a:lnTo>
                    <a:pt x="4072128" y="0"/>
                  </a:lnTo>
                  <a:close/>
                </a:path>
              </a:pathLst>
            </a:custGeom>
            <a:solidFill>
              <a:srgbClr val="D5E39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4530344" y="3903726"/>
              <a:ext cx="4210685" cy="829310"/>
            </a:xfrm>
            <a:custGeom>
              <a:avLst/>
              <a:gdLst/>
              <a:ahLst/>
              <a:cxnLst/>
              <a:rect l="l" t="t" r="r" b="b"/>
              <a:pathLst>
                <a:path w="4210684" h="829310">
                  <a:moveTo>
                    <a:pt x="0" y="138175"/>
                  </a:moveTo>
                  <a:lnTo>
                    <a:pt x="7042" y="94496"/>
                  </a:lnTo>
                  <a:lnTo>
                    <a:pt x="26655" y="56564"/>
                  </a:lnTo>
                  <a:lnTo>
                    <a:pt x="56564" y="26655"/>
                  </a:lnTo>
                  <a:lnTo>
                    <a:pt x="94496" y="7042"/>
                  </a:lnTo>
                  <a:lnTo>
                    <a:pt x="138175" y="0"/>
                  </a:lnTo>
                  <a:lnTo>
                    <a:pt x="4072128" y="0"/>
                  </a:lnTo>
                  <a:lnTo>
                    <a:pt x="4115807" y="7042"/>
                  </a:lnTo>
                  <a:lnTo>
                    <a:pt x="4153739" y="26655"/>
                  </a:lnTo>
                  <a:lnTo>
                    <a:pt x="4183648" y="56564"/>
                  </a:lnTo>
                  <a:lnTo>
                    <a:pt x="4203261" y="94496"/>
                  </a:lnTo>
                  <a:lnTo>
                    <a:pt x="4210304" y="138175"/>
                  </a:lnTo>
                  <a:lnTo>
                    <a:pt x="4210304" y="690880"/>
                  </a:lnTo>
                  <a:lnTo>
                    <a:pt x="4203261" y="734559"/>
                  </a:lnTo>
                  <a:lnTo>
                    <a:pt x="4183648" y="772491"/>
                  </a:lnTo>
                  <a:lnTo>
                    <a:pt x="4153739" y="802400"/>
                  </a:lnTo>
                  <a:lnTo>
                    <a:pt x="4115807" y="822013"/>
                  </a:lnTo>
                  <a:lnTo>
                    <a:pt x="4072128" y="829056"/>
                  </a:lnTo>
                  <a:lnTo>
                    <a:pt x="138175" y="829056"/>
                  </a:lnTo>
                  <a:lnTo>
                    <a:pt x="94496" y="822013"/>
                  </a:lnTo>
                  <a:lnTo>
                    <a:pt x="56564" y="802400"/>
                  </a:lnTo>
                  <a:lnTo>
                    <a:pt x="26655" y="772491"/>
                  </a:lnTo>
                  <a:lnTo>
                    <a:pt x="7042" y="734559"/>
                  </a:lnTo>
                  <a:lnTo>
                    <a:pt x="0" y="690880"/>
                  </a:lnTo>
                  <a:lnTo>
                    <a:pt x="0" y="138175"/>
                  </a:lnTo>
                  <a:close/>
                </a:path>
              </a:pathLst>
            </a:custGeom>
            <a:ln w="15874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4650740" y="3920693"/>
            <a:ext cx="39712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F0F0F"/>
                </a:solidFill>
                <a:latin typeface="Calibri"/>
                <a:cs typeface="Calibri"/>
              </a:rPr>
              <a:t>Come</a:t>
            </a:r>
            <a:r>
              <a:rPr sz="2400" b="1" i="1" spc="-4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F0F0F"/>
                </a:solidFill>
                <a:latin typeface="Calibri"/>
                <a:cs typeface="Calibri"/>
              </a:rPr>
              <a:t>organizzo</a:t>
            </a:r>
            <a:r>
              <a:rPr sz="2400" b="1" i="1" spc="-4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F0F0F"/>
                </a:solidFill>
                <a:latin typeface="Calibri"/>
                <a:cs typeface="Calibri"/>
              </a:rPr>
              <a:t>il</a:t>
            </a:r>
            <a:r>
              <a:rPr sz="2400" b="1" i="1" spc="-3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F0F0F"/>
                </a:solidFill>
                <a:latin typeface="Calibri"/>
                <a:cs typeface="Calibri"/>
              </a:rPr>
              <a:t>lavoro</a:t>
            </a:r>
            <a:r>
              <a:rPr sz="2400" b="1" i="1" spc="-3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00" b="1" i="1" spc="-20" dirty="0">
                <a:solidFill>
                  <a:srgbClr val="0F0F0F"/>
                </a:solidFill>
                <a:latin typeface="Calibri"/>
                <a:cs typeface="Calibri"/>
              </a:rPr>
              <a:t>d’aula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552945" y="4286757"/>
            <a:ext cx="167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F0F0F"/>
                </a:solidFill>
                <a:latin typeface="Calibri"/>
                <a:cs typeface="Calibri"/>
              </a:rPr>
              <a:t>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374394" y="6013500"/>
            <a:ext cx="10966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Alessandro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Sacchella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662"/>
            <a:ext cx="12192000" cy="5654675"/>
            <a:chOff x="0" y="601662"/>
            <a:chExt cx="12192000" cy="5654675"/>
          </a:xfrm>
        </p:grpSpPr>
        <p:sp>
          <p:nvSpPr>
            <p:cNvPr id="3" name="object 3"/>
            <p:cNvSpPr/>
            <p:nvPr/>
          </p:nvSpPr>
          <p:spPr>
            <a:xfrm>
              <a:off x="1939925" y="635888"/>
              <a:ext cx="4530725" cy="2042160"/>
            </a:xfrm>
            <a:custGeom>
              <a:avLst/>
              <a:gdLst/>
              <a:ahLst/>
              <a:cxnLst/>
              <a:rect l="l" t="t" r="r" b="b"/>
              <a:pathLst>
                <a:path w="4530725" h="2042160">
                  <a:moveTo>
                    <a:pt x="4530725" y="0"/>
                  </a:moveTo>
                  <a:lnTo>
                    <a:pt x="0" y="0"/>
                  </a:lnTo>
                  <a:lnTo>
                    <a:pt x="0" y="2042160"/>
                  </a:lnTo>
                  <a:lnTo>
                    <a:pt x="4530725" y="2042160"/>
                  </a:lnTo>
                  <a:lnTo>
                    <a:pt x="4530725" y="0"/>
                  </a:lnTo>
                  <a:close/>
                </a:path>
              </a:pathLst>
            </a:custGeom>
            <a:solidFill>
              <a:srgbClr val="DEB34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939925" y="629538"/>
              <a:ext cx="4531360" cy="2067560"/>
            </a:xfrm>
            <a:custGeom>
              <a:avLst/>
              <a:gdLst/>
              <a:ahLst/>
              <a:cxnLst/>
              <a:rect l="l" t="t" r="r" b="b"/>
              <a:pathLst>
                <a:path w="4531360" h="2067560">
                  <a:moveTo>
                    <a:pt x="0" y="0"/>
                  </a:moveTo>
                  <a:lnTo>
                    <a:pt x="0" y="2067560"/>
                  </a:lnTo>
                </a:path>
                <a:path w="4531360" h="2067560">
                  <a:moveTo>
                    <a:pt x="4530852" y="0"/>
                  </a:moveTo>
                  <a:lnTo>
                    <a:pt x="4530852" y="206756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933575" y="629538"/>
              <a:ext cx="4544060" cy="12700"/>
            </a:xfrm>
            <a:custGeom>
              <a:avLst/>
              <a:gdLst/>
              <a:ahLst/>
              <a:cxnLst/>
              <a:rect l="l" t="t" r="r" b="b"/>
              <a:pathLst>
                <a:path w="4544060" h="12700">
                  <a:moveTo>
                    <a:pt x="0" y="12700"/>
                  </a:moveTo>
                  <a:lnTo>
                    <a:pt x="4543552" y="12700"/>
                  </a:lnTo>
                  <a:lnTo>
                    <a:pt x="4543552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933575" y="2678048"/>
              <a:ext cx="4544060" cy="0"/>
            </a:xfrm>
            <a:custGeom>
              <a:avLst/>
              <a:gdLst/>
              <a:ahLst/>
              <a:cxnLst/>
              <a:rect l="l" t="t" r="r" b="b"/>
              <a:pathLst>
                <a:path w="4544060">
                  <a:moveTo>
                    <a:pt x="0" y="0"/>
                  </a:moveTo>
                  <a:lnTo>
                    <a:pt x="454355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72282" y="643255"/>
            <a:ext cx="286575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93980" algn="ctr">
              <a:lnSpc>
                <a:spcPct val="100000"/>
              </a:lnSpc>
              <a:spcBef>
                <a:spcPts val="105"/>
              </a:spcBef>
            </a:pPr>
            <a:r>
              <a:rPr spc="-75" dirty="0">
                <a:solidFill>
                  <a:srgbClr val="000000"/>
                </a:solidFill>
              </a:rPr>
              <a:t>CAPACITA’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DI 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P</a:t>
            </a:r>
            <a:r>
              <a:rPr spc="-45" dirty="0">
                <a:solidFill>
                  <a:srgbClr val="000000"/>
                </a:solidFill>
              </a:rPr>
              <a:t>R</a:t>
            </a:r>
            <a:r>
              <a:rPr spc="-5" dirty="0">
                <a:solidFill>
                  <a:srgbClr val="000000"/>
                </a:solidFill>
              </a:rPr>
              <a:t>OGE</a:t>
            </a:r>
            <a:r>
              <a:rPr spc="20" dirty="0">
                <a:solidFill>
                  <a:srgbClr val="000000"/>
                </a:solidFill>
              </a:rPr>
              <a:t>T</a:t>
            </a:r>
            <a:r>
              <a:rPr spc="-260" dirty="0">
                <a:solidFill>
                  <a:srgbClr val="000000"/>
                </a:solidFill>
              </a:rPr>
              <a:t>T</a:t>
            </a:r>
            <a:r>
              <a:rPr dirty="0">
                <a:solidFill>
                  <a:srgbClr val="000000"/>
                </a:solidFill>
              </a:rPr>
              <a:t>AZIONE  </a:t>
            </a:r>
            <a:r>
              <a:rPr spc="-40" dirty="0">
                <a:solidFill>
                  <a:srgbClr val="000000"/>
                </a:solidFill>
              </a:rPr>
              <a:t>DIDATTICA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7350950" y="468693"/>
            <a:ext cx="2425700" cy="1290320"/>
            <a:chOff x="7350950" y="468693"/>
            <a:chExt cx="2425700" cy="1290320"/>
          </a:xfrm>
        </p:grpSpPr>
        <p:sp>
          <p:nvSpPr>
            <p:cNvPr id="9" name="object 9"/>
            <p:cNvSpPr/>
            <p:nvPr/>
          </p:nvSpPr>
          <p:spPr>
            <a:xfrm>
              <a:off x="7358888" y="476630"/>
              <a:ext cx="2409825" cy="1274445"/>
            </a:xfrm>
            <a:custGeom>
              <a:avLst/>
              <a:gdLst/>
              <a:ahLst/>
              <a:cxnLst/>
              <a:rect l="l" t="t" r="r" b="b"/>
              <a:pathLst>
                <a:path w="2409825" h="1274445">
                  <a:moveTo>
                    <a:pt x="2197100" y="0"/>
                  </a:moveTo>
                  <a:lnTo>
                    <a:pt x="212343" y="0"/>
                  </a:lnTo>
                  <a:lnTo>
                    <a:pt x="163672" y="5610"/>
                  </a:lnTo>
                  <a:lnTo>
                    <a:pt x="118983" y="21592"/>
                  </a:lnTo>
                  <a:lnTo>
                    <a:pt x="79556" y="46666"/>
                  </a:lnTo>
                  <a:lnTo>
                    <a:pt x="46666" y="79556"/>
                  </a:lnTo>
                  <a:lnTo>
                    <a:pt x="21592" y="118983"/>
                  </a:lnTo>
                  <a:lnTo>
                    <a:pt x="5610" y="163672"/>
                  </a:lnTo>
                  <a:lnTo>
                    <a:pt x="0" y="212344"/>
                  </a:lnTo>
                  <a:lnTo>
                    <a:pt x="0" y="1061847"/>
                  </a:lnTo>
                  <a:lnTo>
                    <a:pt x="5610" y="1110518"/>
                  </a:lnTo>
                  <a:lnTo>
                    <a:pt x="21592" y="1155207"/>
                  </a:lnTo>
                  <a:lnTo>
                    <a:pt x="46666" y="1194634"/>
                  </a:lnTo>
                  <a:lnTo>
                    <a:pt x="79556" y="1227524"/>
                  </a:lnTo>
                  <a:lnTo>
                    <a:pt x="118983" y="1252598"/>
                  </a:lnTo>
                  <a:lnTo>
                    <a:pt x="163672" y="1268580"/>
                  </a:lnTo>
                  <a:lnTo>
                    <a:pt x="212343" y="1274191"/>
                  </a:lnTo>
                  <a:lnTo>
                    <a:pt x="2197100" y="1274191"/>
                  </a:lnTo>
                  <a:lnTo>
                    <a:pt x="2245818" y="1268580"/>
                  </a:lnTo>
                  <a:lnTo>
                    <a:pt x="2290540" y="1252598"/>
                  </a:lnTo>
                  <a:lnTo>
                    <a:pt x="2329991" y="1227524"/>
                  </a:lnTo>
                  <a:lnTo>
                    <a:pt x="2362894" y="1194634"/>
                  </a:lnTo>
                  <a:lnTo>
                    <a:pt x="2387975" y="1155207"/>
                  </a:lnTo>
                  <a:lnTo>
                    <a:pt x="2403959" y="1110518"/>
                  </a:lnTo>
                  <a:lnTo>
                    <a:pt x="2409570" y="1061847"/>
                  </a:lnTo>
                  <a:lnTo>
                    <a:pt x="2409570" y="212344"/>
                  </a:lnTo>
                  <a:lnTo>
                    <a:pt x="2403959" y="163672"/>
                  </a:lnTo>
                  <a:lnTo>
                    <a:pt x="2387975" y="118983"/>
                  </a:lnTo>
                  <a:lnTo>
                    <a:pt x="2362894" y="79556"/>
                  </a:lnTo>
                  <a:lnTo>
                    <a:pt x="2329991" y="46666"/>
                  </a:lnTo>
                  <a:lnTo>
                    <a:pt x="2290540" y="21592"/>
                  </a:lnTo>
                  <a:lnTo>
                    <a:pt x="2245818" y="5610"/>
                  </a:lnTo>
                  <a:lnTo>
                    <a:pt x="2197100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358888" y="476630"/>
              <a:ext cx="2409825" cy="1274445"/>
            </a:xfrm>
            <a:custGeom>
              <a:avLst/>
              <a:gdLst/>
              <a:ahLst/>
              <a:cxnLst/>
              <a:rect l="l" t="t" r="r" b="b"/>
              <a:pathLst>
                <a:path w="2409825" h="1274445">
                  <a:moveTo>
                    <a:pt x="0" y="212344"/>
                  </a:moveTo>
                  <a:lnTo>
                    <a:pt x="5610" y="163672"/>
                  </a:lnTo>
                  <a:lnTo>
                    <a:pt x="21592" y="118983"/>
                  </a:lnTo>
                  <a:lnTo>
                    <a:pt x="46666" y="79556"/>
                  </a:lnTo>
                  <a:lnTo>
                    <a:pt x="79556" y="46666"/>
                  </a:lnTo>
                  <a:lnTo>
                    <a:pt x="118983" y="21592"/>
                  </a:lnTo>
                  <a:lnTo>
                    <a:pt x="163672" y="5610"/>
                  </a:lnTo>
                  <a:lnTo>
                    <a:pt x="212343" y="0"/>
                  </a:lnTo>
                  <a:lnTo>
                    <a:pt x="2197100" y="0"/>
                  </a:lnTo>
                  <a:lnTo>
                    <a:pt x="2245818" y="5610"/>
                  </a:lnTo>
                  <a:lnTo>
                    <a:pt x="2290540" y="21592"/>
                  </a:lnTo>
                  <a:lnTo>
                    <a:pt x="2329991" y="46666"/>
                  </a:lnTo>
                  <a:lnTo>
                    <a:pt x="2362894" y="79556"/>
                  </a:lnTo>
                  <a:lnTo>
                    <a:pt x="2387975" y="118983"/>
                  </a:lnTo>
                  <a:lnTo>
                    <a:pt x="2403959" y="163672"/>
                  </a:lnTo>
                  <a:lnTo>
                    <a:pt x="2409570" y="212344"/>
                  </a:lnTo>
                  <a:lnTo>
                    <a:pt x="2409570" y="1061847"/>
                  </a:lnTo>
                  <a:lnTo>
                    <a:pt x="2403959" y="1110518"/>
                  </a:lnTo>
                  <a:lnTo>
                    <a:pt x="2387975" y="1155207"/>
                  </a:lnTo>
                  <a:lnTo>
                    <a:pt x="2362894" y="1194634"/>
                  </a:lnTo>
                  <a:lnTo>
                    <a:pt x="2329991" y="1227524"/>
                  </a:lnTo>
                  <a:lnTo>
                    <a:pt x="2290540" y="1252598"/>
                  </a:lnTo>
                  <a:lnTo>
                    <a:pt x="2245818" y="1268580"/>
                  </a:lnTo>
                  <a:lnTo>
                    <a:pt x="2197100" y="1274191"/>
                  </a:lnTo>
                  <a:lnTo>
                    <a:pt x="212343" y="1274191"/>
                  </a:lnTo>
                  <a:lnTo>
                    <a:pt x="163672" y="1268580"/>
                  </a:lnTo>
                  <a:lnTo>
                    <a:pt x="118983" y="1252598"/>
                  </a:lnTo>
                  <a:lnTo>
                    <a:pt x="79556" y="1227524"/>
                  </a:lnTo>
                  <a:lnTo>
                    <a:pt x="46666" y="1194634"/>
                  </a:lnTo>
                  <a:lnTo>
                    <a:pt x="21592" y="1155207"/>
                  </a:lnTo>
                  <a:lnTo>
                    <a:pt x="5610" y="1110518"/>
                  </a:lnTo>
                  <a:lnTo>
                    <a:pt x="0" y="1061847"/>
                  </a:lnTo>
                  <a:lnTo>
                    <a:pt x="0" y="212344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979409" y="715771"/>
            <a:ext cx="11703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075" marR="5080" indent="-33401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Stru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EAS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481953" y="1445641"/>
            <a:ext cx="4597400" cy="2338705"/>
            <a:chOff x="6481953" y="1445641"/>
            <a:chExt cx="4597400" cy="2338705"/>
          </a:xfrm>
        </p:grpSpPr>
        <p:sp>
          <p:nvSpPr>
            <p:cNvPr id="13" name="object 13"/>
            <p:cNvSpPr/>
            <p:nvPr/>
          </p:nvSpPr>
          <p:spPr>
            <a:xfrm>
              <a:off x="6481953" y="1445641"/>
              <a:ext cx="706755" cy="76200"/>
            </a:xfrm>
            <a:custGeom>
              <a:avLst/>
              <a:gdLst/>
              <a:ahLst/>
              <a:cxnLst/>
              <a:rect l="l" t="t" r="r" b="b"/>
              <a:pathLst>
                <a:path w="706754" h="76200">
                  <a:moveTo>
                    <a:pt x="630301" y="0"/>
                  </a:moveTo>
                  <a:lnTo>
                    <a:pt x="630301" y="76200"/>
                  </a:lnTo>
                  <a:lnTo>
                    <a:pt x="681101" y="50800"/>
                  </a:lnTo>
                  <a:lnTo>
                    <a:pt x="643001" y="50800"/>
                  </a:lnTo>
                  <a:lnTo>
                    <a:pt x="643001" y="25400"/>
                  </a:lnTo>
                  <a:lnTo>
                    <a:pt x="681101" y="25400"/>
                  </a:lnTo>
                  <a:lnTo>
                    <a:pt x="630301" y="0"/>
                  </a:lnTo>
                  <a:close/>
                </a:path>
                <a:path w="706754" h="76200">
                  <a:moveTo>
                    <a:pt x="630301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630301" y="50800"/>
                  </a:lnTo>
                  <a:lnTo>
                    <a:pt x="630301" y="25400"/>
                  </a:lnTo>
                  <a:close/>
                </a:path>
                <a:path w="706754" h="76200">
                  <a:moveTo>
                    <a:pt x="681101" y="25400"/>
                  </a:moveTo>
                  <a:lnTo>
                    <a:pt x="643001" y="25400"/>
                  </a:lnTo>
                  <a:lnTo>
                    <a:pt x="643001" y="50800"/>
                  </a:lnTo>
                  <a:lnTo>
                    <a:pt x="681101" y="50800"/>
                  </a:lnTo>
                  <a:lnTo>
                    <a:pt x="706501" y="38100"/>
                  </a:lnTo>
                  <a:lnTo>
                    <a:pt x="681101" y="25400"/>
                  </a:lnTo>
                  <a:close/>
                </a:path>
              </a:pathLst>
            </a:custGeom>
            <a:solidFill>
              <a:srgbClr val="0F0F0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6685407" y="2302129"/>
              <a:ext cx="4389120" cy="1477645"/>
            </a:xfrm>
            <a:custGeom>
              <a:avLst/>
              <a:gdLst/>
              <a:ahLst/>
              <a:cxnLst/>
              <a:rect l="l" t="t" r="r" b="b"/>
              <a:pathLst>
                <a:path w="4389120" h="1477645">
                  <a:moveTo>
                    <a:pt x="0" y="1477391"/>
                  </a:moveTo>
                  <a:lnTo>
                    <a:pt x="4388993" y="1477391"/>
                  </a:lnTo>
                  <a:lnTo>
                    <a:pt x="4388993" y="0"/>
                  </a:lnTo>
                  <a:lnTo>
                    <a:pt x="0" y="0"/>
                  </a:lnTo>
                  <a:lnTo>
                    <a:pt x="0" y="1477391"/>
                  </a:lnTo>
                  <a:close/>
                </a:path>
              </a:pathLst>
            </a:custGeom>
            <a:ln w="952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765163" y="2320544"/>
            <a:ext cx="3185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Una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volta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definita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esattamente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65163" y="2594864"/>
            <a:ext cx="40671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competenza </a:t>
            </a:r>
            <a:r>
              <a:rPr sz="1800" b="1" dirty="0">
                <a:latin typeface="Calibri"/>
                <a:cs typeface="Calibri"/>
              </a:rPr>
              <a:t>che </a:t>
            </a:r>
            <a:r>
              <a:rPr sz="1800" b="1" spc="-5" dirty="0">
                <a:latin typeface="Calibri"/>
                <a:cs typeface="Calibri"/>
              </a:rPr>
              <a:t>voglio </a:t>
            </a:r>
            <a:r>
              <a:rPr sz="1800" b="1" spc="-10" dirty="0">
                <a:latin typeface="Calibri"/>
                <a:cs typeface="Calibri"/>
              </a:rPr>
              <a:t>promuovere, </a:t>
            </a:r>
            <a:r>
              <a:rPr sz="1800" b="1" spc="-5" dirty="0">
                <a:latin typeface="Calibri"/>
                <a:cs typeface="Calibri"/>
              </a:rPr>
              <a:t> individuo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comportamenti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competenti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che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mi </a:t>
            </a:r>
            <a:r>
              <a:rPr sz="1800" b="1" spc="-10" dirty="0">
                <a:latin typeface="Calibri"/>
                <a:cs typeface="Calibri"/>
              </a:rPr>
              <a:t>aspetto </a:t>
            </a:r>
            <a:r>
              <a:rPr sz="1800" b="1" dirty="0">
                <a:latin typeface="Calibri"/>
                <a:cs typeface="Calibri"/>
              </a:rPr>
              <a:t>di </a:t>
            </a:r>
            <a:r>
              <a:rPr sz="1800" b="1" spc="-15" dirty="0">
                <a:latin typeface="Calibri"/>
                <a:cs typeface="Calibri"/>
              </a:rPr>
              <a:t>vedere </a:t>
            </a:r>
            <a:r>
              <a:rPr sz="1800" b="1" spc="-5" dirty="0">
                <a:latin typeface="Calibri"/>
                <a:cs typeface="Calibri"/>
              </a:rPr>
              <a:t>negli </a:t>
            </a:r>
            <a:r>
              <a:rPr sz="1800" b="1" dirty="0">
                <a:latin typeface="Calibri"/>
                <a:cs typeface="Calibri"/>
              </a:rPr>
              <a:t>alunni </a:t>
            </a:r>
            <a:r>
              <a:rPr sz="1800" b="1" spc="-5" dirty="0">
                <a:latin typeface="Calibri"/>
                <a:cs typeface="Calibri"/>
              </a:rPr>
              <a:t>alla fine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dell’episodio</a:t>
            </a:r>
            <a:r>
              <a:rPr sz="1800" b="1" spc="36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situato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</a:t>
            </a:r>
            <a:r>
              <a:rPr sz="1800" b="1" spc="3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apprendimento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04967" y="4449216"/>
            <a:ext cx="6276340" cy="1754505"/>
          </a:xfrm>
          <a:custGeom>
            <a:avLst/>
            <a:gdLst/>
            <a:ahLst/>
            <a:cxnLst/>
            <a:rect l="l" t="t" r="r" b="b"/>
            <a:pathLst>
              <a:path w="6276340" h="1754504">
                <a:moveTo>
                  <a:pt x="0" y="1754378"/>
                </a:moveTo>
                <a:lnTo>
                  <a:pt x="6275832" y="1754378"/>
                </a:lnTo>
                <a:lnTo>
                  <a:pt x="6275832" y="0"/>
                </a:lnTo>
                <a:lnTo>
                  <a:pt x="0" y="0"/>
                </a:lnTo>
                <a:lnTo>
                  <a:pt x="0" y="1754378"/>
                </a:lnTo>
                <a:close/>
              </a:path>
            </a:pathLst>
          </a:custGeom>
          <a:ln w="9525">
            <a:solidFill>
              <a:srgbClr val="5F6E1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5284470" y="4468114"/>
            <a:ext cx="5490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Per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sapere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come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partire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mi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domando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: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che</a:t>
            </a:r>
            <a:r>
              <a:rPr sz="1800" b="1" i="1" spc="-5" dirty="0">
                <a:latin typeface="Calibri"/>
                <a:cs typeface="Calibri"/>
              </a:rPr>
              <a:t> cosa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sanno </a:t>
            </a:r>
            <a:r>
              <a:rPr sz="1800" b="1" i="1" dirty="0">
                <a:latin typeface="Calibri"/>
                <a:cs typeface="Calibri"/>
              </a:rPr>
              <a:t>già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84470" y="4742433"/>
            <a:ext cx="59924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Calibri"/>
                <a:cs typeface="Calibri"/>
              </a:rPr>
              <a:t>questi </a:t>
            </a:r>
            <a:r>
              <a:rPr sz="1800" b="1" i="1" dirty="0">
                <a:latin typeface="Calibri"/>
                <a:cs typeface="Calibri"/>
              </a:rPr>
              <a:t>alunni di ciò che </a:t>
            </a:r>
            <a:r>
              <a:rPr sz="1800" b="1" i="1" spc="-10" dirty="0">
                <a:latin typeface="Calibri"/>
                <a:cs typeface="Calibri"/>
              </a:rPr>
              <a:t>devono </a:t>
            </a:r>
            <a:r>
              <a:rPr sz="1800" b="1" i="1" spc="-5" dirty="0">
                <a:latin typeface="Calibri"/>
                <a:cs typeface="Calibri"/>
              </a:rPr>
              <a:t>apprendere </a:t>
            </a:r>
            <a:r>
              <a:rPr sz="1800" b="1" i="1" dirty="0">
                <a:latin typeface="Calibri"/>
                <a:cs typeface="Calibri"/>
              </a:rPr>
              <a:t>? </a:t>
            </a:r>
            <a:r>
              <a:rPr sz="1800" b="1" i="1" spc="5" dirty="0">
                <a:latin typeface="Calibri"/>
                <a:cs typeface="Calibri"/>
              </a:rPr>
              <a:t>(</a:t>
            </a:r>
            <a:r>
              <a:rPr sz="1800" b="1" spc="5" dirty="0">
                <a:latin typeface="Calibri"/>
                <a:cs typeface="Calibri"/>
              </a:rPr>
              <a:t>è </a:t>
            </a:r>
            <a:r>
              <a:rPr sz="1800" b="1" dirty="0">
                <a:latin typeface="Calibri"/>
                <a:cs typeface="Calibri"/>
              </a:rPr>
              <a:t>ANCHE LA </a:t>
            </a:r>
            <a:r>
              <a:rPr sz="1800" b="1" spc="-25" dirty="0">
                <a:latin typeface="Calibri"/>
                <a:cs typeface="Calibri"/>
              </a:rPr>
              <a:t>FASE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COSTRUZIONE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DELLA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MOTIVAZIONE)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Faccio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proposta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rilevare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saperi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pregressi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(brainstorming,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discussione,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rappresentazione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raccolta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84470" y="5840069"/>
            <a:ext cx="3390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materiali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diversi</a:t>
            </a:r>
            <a:r>
              <a:rPr sz="1800" b="1" spc="3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 presentazione…)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80529" y="3189097"/>
            <a:ext cx="3928745" cy="1477645"/>
          </a:xfrm>
          <a:custGeom>
            <a:avLst/>
            <a:gdLst/>
            <a:ahLst/>
            <a:cxnLst/>
            <a:rect l="l" t="t" r="r" b="b"/>
            <a:pathLst>
              <a:path w="3928745" h="1477645">
                <a:moveTo>
                  <a:pt x="0" y="1477390"/>
                </a:moveTo>
                <a:lnTo>
                  <a:pt x="3928237" y="1477390"/>
                </a:lnTo>
                <a:lnTo>
                  <a:pt x="3928237" y="0"/>
                </a:lnTo>
                <a:lnTo>
                  <a:pt x="0" y="0"/>
                </a:lnTo>
                <a:lnTo>
                  <a:pt x="0" y="1477390"/>
                </a:lnTo>
                <a:close/>
              </a:path>
            </a:pathLst>
          </a:custGeom>
          <a:ln w="9525">
            <a:solidFill>
              <a:srgbClr val="5F6E1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959307" y="3207765"/>
            <a:ext cx="3368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Sono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dimensioni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competenza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: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Le </a:t>
            </a:r>
            <a:r>
              <a:rPr sz="1800" b="1" spc="-10" dirty="0">
                <a:latin typeface="Calibri"/>
                <a:cs typeface="Calibri"/>
              </a:rPr>
              <a:t>stesse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terrò monitorate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9307" y="3756405"/>
            <a:ext cx="30079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itinere</a:t>
            </a:r>
            <a:r>
              <a:rPr sz="1800" b="1" spc="3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stesse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utilizzerò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conclusione </a:t>
            </a:r>
            <a:r>
              <a:rPr sz="1800" b="1" dirty="0">
                <a:latin typeface="Calibri"/>
                <a:cs typeface="Calibri"/>
              </a:rPr>
              <a:t>per la </a:t>
            </a:r>
            <a:r>
              <a:rPr sz="1800" b="1" spc="-5" dirty="0">
                <a:latin typeface="Calibri"/>
                <a:cs typeface="Calibri"/>
              </a:rPr>
              <a:t>rubrica </a:t>
            </a:r>
            <a:r>
              <a:rPr sz="1800" b="1" dirty="0">
                <a:latin typeface="Calibri"/>
                <a:cs typeface="Calibri"/>
              </a:rPr>
              <a:t>di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valutazione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831207" y="1750441"/>
            <a:ext cx="4048760" cy="2737485"/>
            <a:chOff x="4831207" y="1750441"/>
            <a:chExt cx="4048760" cy="2737485"/>
          </a:xfrm>
        </p:grpSpPr>
        <p:sp>
          <p:nvSpPr>
            <p:cNvPr id="25" name="object 25"/>
            <p:cNvSpPr/>
            <p:nvPr/>
          </p:nvSpPr>
          <p:spPr>
            <a:xfrm>
              <a:off x="4831207" y="2947669"/>
              <a:ext cx="1882139" cy="1539875"/>
            </a:xfrm>
            <a:custGeom>
              <a:avLst/>
              <a:gdLst/>
              <a:ahLst/>
              <a:cxnLst/>
              <a:rect l="l" t="t" r="r" b="b"/>
              <a:pathLst>
                <a:path w="1882140" h="1539875">
                  <a:moveTo>
                    <a:pt x="373761" y="1501648"/>
                  </a:moveTo>
                  <a:lnTo>
                    <a:pt x="348361" y="1488948"/>
                  </a:lnTo>
                  <a:lnTo>
                    <a:pt x="297561" y="1463548"/>
                  </a:lnTo>
                  <a:lnTo>
                    <a:pt x="297561" y="1488948"/>
                  </a:lnTo>
                  <a:lnTo>
                    <a:pt x="0" y="1488948"/>
                  </a:lnTo>
                  <a:lnTo>
                    <a:pt x="0" y="1514348"/>
                  </a:lnTo>
                  <a:lnTo>
                    <a:pt x="297561" y="1514348"/>
                  </a:lnTo>
                  <a:lnTo>
                    <a:pt x="297561" y="1539748"/>
                  </a:lnTo>
                  <a:lnTo>
                    <a:pt x="348361" y="1514348"/>
                  </a:lnTo>
                  <a:lnTo>
                    <a:pt x="373761" y="1501648"/>
                  </a:lnTo>
                  <a:close/>
                </a:path>
                <a:path w="1882140" h="1539875">
                  <a:moveTo>
                    <a:pt x="1882140" y="24765"/>
                  </a:moveTo>
                  <a:lnTo>
                    <a:pt x="1876679" y="0"/>
                  </a:lnTo>
                  <a:lnTo>
                    <a:pt x="71691" y="396316"/>
                  </a:lnTo>
                  <a:lnTo>
                    <a:pt x="66294" y="371602"/>
                  </a:lnTo>
                  <a:lnTo>
                    <a:pt x="0" y="425069"/>
                  </a:lnTo>
                  <a:lnTo>
                    <a:pt x="82550" y="446024"/>
                  </a:lnTo>
                  <a:lnTo>
                    <a:pt x="77711" y="423926"/>
                  </a:lnTo>
                  <a:lnTo>
                    <a:pt x="77127" y="421220"/>
                  </a:lnTo>
                  <a:lnTo>
                    <a:pt x="1882140" y="24765"/>
                  </a:lnTo>
                  <a:close/>
                </a:path>
              </a:pathLst>
            </a:custGeom>
            <a:solidFill>
              <a:srgbClr val="0F0F0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8513698" y="1750441"/>
              <a:ext cx="366395" cy="551815"/>
            </a:xfrm>
            <a:custGeom>
              <a:avLst/>
              <a:gdLst/>
              <a:ahLst/>
              <a:cxnLst/>
              <a:rect l="l" t="t" r="r" b="b"/>
              <a:pathLst>
                <a:path w="366395" h="551814">
                  <a:moveTo>
                    <a:pt x="261493" y="467233"/>
                  </a:moveTo>
                  <a:lnTo>
                    <a:pt x="252856" y="470026"/>
                  </a:lnTo>
                  <a:lnTo>
                    <a:pt x="249300" y="477138"/>
                  </a:lnTo>
                  <a:lnTo>
                    <a:pt x="245745" y="484124"/>
                  </a:lnTo>
                  <a:lnTo>
                    <a:pt x="248666" y="492760"/>
                  </a:lnTo>
                  <a:lnTo>
                    <a:pt x="366268" y="551814"/>
                  </a:lnTo>
                  <a:lnTo>
                    <a:pt x="365478" y="535813"/>
                  </a:lnTo>
                  <a:lnTo>
                    <a:pt x="338835" y="535813"/>
                  </a:lnTo>
                  <a:lnTo>
                    <a:pt x="310045" y="491602"/>
                  </a:lnTo>
                  <a:lnTo>
                    <a:pt x="261493" y="467233"/>
                  </a:lnTo>
                  <a:close/>
                </a:path>
                <a:path w="366395" h="551814">
                  <a:moveTo>
                    <a:pt x="310045" y="491602"/>
                  </a:moveTo>
                  <a:lnTo>
                    <a:pt x="338835" y="535813"/>
                  </a:lnTo>
                  <a:lnTo>
                    <a:pt x="349795" y="528701"/>
                  </a:lnTo>
                  <a:lnTo>
                    <a:pt x="336550" y="528701"/>
                  </a:lnTo>
                  <a:lnTo>
                    <a:pt x="335331" y="504263"/>
                  </a:lnTo>
                  <a:lnTo>
                    <a:pt x="310045" y="491602"/>
                  </a:lnTo>
                  <a:close/>
                </a:path>
                <a:path w="366395" h="551814">
                  <a:moveTo>
                    <a:pt x="353059" y="414274"/>
                  </a:moveTo>
                  <a:lnTo>
                    <a:pt x="337311" y="415036"/>
                  </a:lnTo>
                  <a:lnTo>
                    <a:pt x="331216" y="421767"/>
                  </a:lnTo>
                  <a:lnTo>
                    <a:pt x="333926" y="476098"/>
                  </a:lnTo>
                  <a:lnTo>
                    <a:pt x="362711" y="520319"/>
                  </a:lnTo>
                  <a:lnTo>
                    <a:pt x="338835" y="535813"/>
                  </a:lnTo>
                  <a:lnTo>
                    <a:pt x="365478" y="535813"/>
                  </a:lnTo>
                  <a:lnTo>
                    <a:pt x="359791" y="420370"/>
                  </a:lnTo>
                  <a:lnTo>
                    <a:pt x="353059" y="414274"/>
                  </a:lnTo>
                  <a:close/>
                </a:path>
                <a:path w="366395" h="551814">
                  <a:moveTo>
                    <a:pt x="335331" y="504263"/>
                  </a:moveTo>
                  <a:lnTo>
                    <a:pt x="336550" y="528701"/>
                  </a:lnTo>
                  <a:lnTo>
                    <a:pt x="357250" y="515238"/>
                  </a:lnTo>
                  <a:lnTo>
                    <a:pt x="335331" y="504263"/>
                  </a:lnTo>
                  <a:close/>
                </a:path>
                <a:path w="366395" h="551814">
                  <a:moveTo>
                    <a:pt x="333926" y="476098"/>
                  </a:moveTo>
                  <a:lnTo>
                    <a:pt x="335331" y="504263"/>
                  </a:lnTo>
                  <a:lnTo>
                    <a:pt x="357250" y="515238"/>
                  </a:lnTo>
                  <a:lnTo>
                    <a:pt x="336550" y="528701"/>
                  </a:lnTo>
                  <a:lnTo>
                    <a:pt x="349795" y="528701"/>
                  </a:lnTo>
                  <a:lnTo>
                    <a:pt x="362711" y="520319"/>
                  </a:lnTo>
                  <a:lnTo>
                    <a:pt x="333926" y="476098"/>
                  </a:lnTo>
                  <a:close/>
                </a:path>
                <a:path w="366395" h="551814">
                  <a:moveTo>
                    <a:pt x="24002" y="0"/>
                  </a:moveTo>
                  <a:lnTo>
                    <a:pt x="0" y="15494"/>
                  </a:lnTo>
                  <a:lnTo>
                    <a:pt x="310045" y="491602"/>
                  </a:lnTo>
                  <a:lnTo>
                    <a:pt x="335331" y="504263"/>
                  </a:lnTo>
                  <a:lnTo>
                    <a:pt x="333926" y="476098"/>
                  </a:lnTo>
                  <a:lnTo>
                    <a:pt x="24002" y="0"/>
                  </a:lnTo>
                  <a:close/>
                </a:path>
              </a:pathLst>
            </a:custGeom>
            <a:solidFill>
              <a:srgbClr val="6C3B1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0664190" y="6013500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33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94600" y="733298"/>
          <a:ext cx="9994900" cy="5134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9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9068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800" b="1" spc="-20" dirty="0">
                          <a:latin typeface="Calibri"/>
                          <a:cs typeface="Calibri"/>
                        </a:rPr>
                        <a:t>TITOLO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EAS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E’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principio</a:t>
                      </a:r>
                      <a:r>
                        <a:rPr sz="18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organizzatore:</a:t>
                      </a:r>
                      <a:r>
                        <a:rPr sz="1800" i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è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importante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che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titolo</a:t>
                      </a:r>
                      <a:r>
                        <a:rPr sz="18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venga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espresso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modo chiaro</a:t>
                      </a:r>
                      <a:r>
                        <a:rPr sz="18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possa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definire</a:t>
                      </a:r>
                      <a:r>
                        <a:rPr sz="1800" b="1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l’idea</a:t>
                      </a:r>
                      <a:r>
                        <a:rPr sz="1800" b="1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10" dirty="0">
                          <a:latin typeface="Calibri"/>
                          <a:cs typeface="Calibri"/>
                        </a:rPr>
                        <a:t>portante</a:t>
                      </a:r>
                      <a:r>
                        <a:rPr sz="1800" b="1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15" dirty="0">
                          <a:latin typeface="Calibri"/>
                          <a:cs typeface="Calibri"/>
                        </a:rPr>
                        <a:t>dell’attività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016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35" dirty="0">
                          <a:latin typeface="Calibri"/>
                          <a:cs typeface="Calibri"/>
                        </a:rPr>
                        <a:t>DESTINATARI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i="1" spc="-5" dirty="0">
                          <a:latin typeface="Calibri"/>
                          <a:cs typeface="Calibri"/>
                        </a:rPr>
                        <a:t>Tipologia 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di alunni</a:t>
                      </a:r>
                      <a:r>
                        <a:rPr sz="1800" b="1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ai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quali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è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destinata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20" dirty="0">
                          <a:latin typeface="Calibri"/>
                          <a:cs typeface="Calibri"/>
                        </a:rPr>
                        <a:t>l’attività.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(sezione/classe,</a:t>
                      </a:r>
                      <a:r>
                        <a:rPr sz="1800" i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se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l’EAS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è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 pensabile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anche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più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classi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potrete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indicarlo)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Es: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quarta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quinta…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493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DISCIPLINA/E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Sono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discipline</a:t>
                      </a:r>
                      <a:r>
                        <a:rPr sz="1800" b="1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10" dirty="0">
                          <a:latin typeface="Calibri"/>
                          <a:cs typeface="Calibri"/>
                        </a:rPr>
                        <a:t>riferimento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10" dirty="0">
                          <a:latin typeface="Calibri"/>
                          <a:cs typeface="Calibri"/>
                        </a:rPr>
                        <a:t>dell’esperienza</a:t>
                      </a:r>
                      <a:r>
                        <a:rPr sz="1800" b="1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di apprendimento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0507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COMPETENZE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51435" marR="408940">
                        <a:lnSpc>
                          <a:spcPct val="10720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EUROPEA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DI 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IFE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IMEN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i="1" spc="-10" dirty="0">
                          <a:latin typeface="Calibri"/>
                          <a:cs typeface="Calibri"/>
                        </a:rPr>
                        <a:t>Riferimento</a:t>
                      </a:r>
                      <a:r>
                        <a:rPr sz="1800" b="1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alle</a:t>
                      </a:r>
                      <a:r>
                        <a:rPr sz="1800" b="1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800" b="1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10" dirty="0">
                          <a:latin typeface="Calibri"/>
                          <a:cs typeface="Calibri"/>
                        </a:rPr>
                        <a:t>competenze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 chiave</a:t>
                      </a:r>
                      <a:r>
                        <a:rPr sz="1800" b="1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b="1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10" dirty="0">
                          <a:latin typeface="Calibri"/>
                          <a:cs typeface="Calibri"/>
                        </a:rPr>
                        <a:t>cittadinanza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comunicazione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nella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51435" marR="60960">
                        <a:lnSpc>
                          <a:spcPct val="107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madrelingua-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comunicazione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lingue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straniere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competenza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matematica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e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competenze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 base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in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campo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scientifico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tecnologico-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competenza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digitale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imparare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ad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imparare-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competenze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sociali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civiche-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senso di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iniziativa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di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imprenditorialità</a:t>
                      </a:r>
                      <a:r>
                        <a:rPr sz="18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consapevolezza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ed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espressione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culturali).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[cancellare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quelle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che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non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fanno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parte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del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vostro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EAS]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1346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INTENZIONALITÀ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30" dirty="0">
                          <a:latin typeface="Calibri"/>
                          <a:cs typeface="Calibri"/>
                        </a:rPr>
                        <a:t>EDUCATIVA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i="1" spc="-15" dirty="0">
                          <a:latin typeface="Calibri"/>
                          <a:cs typeface="Calibri"/>
                        </a:rPr>
                        <a:t>L’intenzionalità</a:t>
                      </a:r>
                      <a:r>
                        <a:rPr sz="1800" b="1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educativa</a:t>
                      </a:r>
                      <a:r>
                        <a:rPr sz="1800" b="1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è</a:t>
                      </a:r>
                      <a:r>
                        <a:rPr sz="1800" b="1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10" dirty="0">
                          <a:latin typeface="Calibri"/>
                          <a:cs typeface="Calibri"/>
                        </a:rPr>
                        <a:t>orientata</a:t>
                      </a:r>
                      <a:r>
                        <a:rPr sz="1800" b="1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allo</a:t>
                      </a:r>
                      <a:r>
                        <a:rPr sz="1800" b="1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10" dirty="0">
                          <a:latin typeface="Calibri"/>
                          <a:cs typeface="Calibri"/>
                        </a:rPr>
                        <a:t>sviluppo</a:t>
                      </a:r>
                      <a:r>
                        <a:rPr sz="1800" b="1" i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10" dirty="0">
                          <a:latin typeface="Calibri"/>
                          <a:cs typeface="Calibri"/>
                        </a:rPr>
                        <a:t>integrale 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della</a:t>
                      </a:r>
                      <a:r>
                        <a:rPr sz="1800" b="1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persona.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51435" marR="139700">
                        <a:lnSpc>
                          <a:spcPct val="114999"/>
                        </a:lnSpc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Perseguendo</a:t>
                      </a:r>
                      <a:r>
                        <a:rPr sz="1800" i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traguardi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lo</a:t>
                      </a:r>
                      <a:r>
                        <a:rPr sz="18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sviluppo,</a:t>
                      </a:r>
                      <a:r>
                        <a:rPr sz="1800" i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prettamente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disciplinari,</a:t>
                      </a:r>
                      <a:r>
                        <a:rPr sz="1800" i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lavora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contempo </a:t>
                      </a:r>
                      <a:r>
                        <a:rPr sz="1800" i="1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rispondere</a:t>
                      </a:r>
                      <a:r>
                        <a:rPr sz="1800" b="1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ai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bisogni</a:t>
                      </a:r>
                      <a:r>
                        <a:rPr sz="1800" b="1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formativi</a:t>
                      </a:r>
                      <a:r>
                        <a:rPr sz="1800" b="1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gruppo</a:t>
                      </a:r>
                      <a:r>
                        <a:rPr sz="1800" b="1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classe.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[qual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 è</a:t>
                      </a:r>
                      <a:r>
                        <a:rPr sz="1800" b="1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il/la </a:t>
                      </a:r>
                      <a:r>
                        <a:rPr sz="1800" b="1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bisogno/motivazione</a:t>
                      </a:r>
                      <a:r>
                        <a:rPr sz="1800" b="1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dal</a:t>
                      </a:r>
                      <a:r>
                        <a:rPr sz="1800" b="1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quale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10" dirty="0">
                          <a:latin typeface="Calibri"/>
                          <a:cs typeface="Calibri"/>
                        </a:rPr>
                        <a:t>nasce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10" dirty="0">
                          <a:latin typeface="Calibri"/>
                          <a:cs typeface="Calibri"/>
                        </a:rPr>
                        <a:t>questo</a:t>
                      </a:r>
                      <a:r>
                        <a:rPr sz="1800" b="1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EAS?]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75042" y="758444"/>
          <a:ext cx="10557510" cy="47924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1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5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743">
                <a:tc>
                  <a:txBody>
                    <a:bodyPr/>
                    <a:lstStyle/>
                    <a:p>
                      <a:pPr marL="68580">
                        <a:lnSpc>
                          <a:spcPts val="2039"/>
                        </a:lnSpc>
                      </a:pPr>
                      <a:r>
                        <a:rPr sz="1800" b="1" spc="-20" dirty="0">
                          <a:latin typeface="Calibri"/>
                          <a:cs typeface="Calibri"/>
                        </a:rPr>
                        <a:t>TITOLO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DELL'EAS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2115"/>
                        </a:lnSpc>
                      </a:pPr>
                      <a:r>
                        <a:rPr sz="1800" b="1" spc="-25" dirty="0">
                          <a:latin typeface="Calibri"/>
                          <a:cs typeface="Calibri"/>
                        </a:rPr>
                        <a:t>FANTASTICHE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FORME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ACCOGLIENZA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marL="68580">
                        <a:lnSpc>
                          <a:spcPts val="2045"/>
                        </a:lnSpc>
                      </a:pPr>
                      <a:r>
                        <a:rPr sz="1800" b="1" spc="-30" dirty="0">
                          <a:latin typeface="Calibri"/>
                          <a:cs typeface="Calibri"/>
                        </a:rPr>
                        <a:t>TARGET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(CLASSE,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ETÀ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ALUNNI...)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Classe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quinta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02">
                <a:tc>
                  <a:txBody>
                    <a:bodyPr/>
                    <a:lstStyle/>
                    <a:p>
                      <a:pPr marL="68580">
                        <a:lnSpc>
                          <a:spcPts val="2045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DISCIPLINA/E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COINVOLTE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204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matematica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tecnologia-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arte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immagine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68580">
                        <a:lnSpc>
                          <a:spcPts val="204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COMPETENZE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EUROPEE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4965" indent="-287020">
                        <a:lnSpc>
                          <a:spcPts val="2045"/>
                        </a:lnSpc>
                        <a:buChar char="-"/>
                        <a:tabLst>
                          <a:tab pos="354965" algn="l"/>
                          <a:tab pos="355600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Competenza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matematica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tecnologiche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54965" indent="-287020">
                        <a:lnSpc>
                          <a:spcPct val="100000"/>
                        </a:lnSpc>
                        <a:buChar char="-"/>
                        <a:tabLst>
                          <a:tab pos="354965" algn="l"/>
                          <a:tab pos="355600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Competenze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sociali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54965" indent="-287020">
                        <a:lnSpc>
                          <a:spcPct val="100000"/>
                        </a:lnSpc>
                        <a:buChar char="-"/>
                        <a:tabLst>
                          <a:tab pos="354965" algn="l"/>
                          <a:tab pos="355600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Imparare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imparare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54965" indent="-287020">
                        <a:lnSpc>
                          <a:spcPct val="100000"/>
                        </a:lnSpc>
                        <a:buChar char="-"/>
                        <a:tabLst>
                          <a:tab pos="354965" algn="l"/>
                          <a:tab pos="355600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Spirito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iniziativa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imprenditorialità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8404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INTENZIONALITÀ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b="1" spc="-30" dirty="0">
                          <a:latin typeface="Calibri"/>
                          <a:cs typeface="Calibri"/>
                        </a:rPr>
                        <a:t>EDUCATIVA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2120"/>
                        </a:lnSpc>
                      </a:pPr>
                      <a:r>
                        <a:rPr sz="1800" spc="-30" dirty="0">
                          <a:latin typeface="Calibri"/>
                          <a:cs typeface="Calibri"/>
                        </a:rPr>
                        <a:t>L’episodio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apprendimento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che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si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vuole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presentare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nasce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una duplice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finalità: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37820" marR="260350" indent="-287020">
                        <a:lnSpc>
                          <a:spcPct val="100000"/>
                        </a:lnSpc>
                        <a:buChar char="-"/>
                        <a:tabLst>
                          <a:tab pos="337820" algn="l"/>
                          <a:tab pos="33845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accogliere,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nei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primi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giorni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scuola,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gli alunni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dell’ultimo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anno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scuola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primaria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una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attività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nuova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è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più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coinvolgente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ma che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allo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stesso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tempo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li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porti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richiamare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alla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memoria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alcuni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concetti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geometrici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appresi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negli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anni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precedenti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37820" marR="270510" indent="-287020">
                        <a:lnSpc>
                          <a:spcPct val="100000"/>
                        </a:lnSpc>
                        <a:buChar char="-"/>
                        <a:tabLst>
                          <a:tab pos="337820" algn="l"/>
                          <a:tab pos="33845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Consolidamento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concetto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estensione,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prerequisito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concetto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area;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dall’altra,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necessità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di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realizzare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insieme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dei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semplici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doni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cartoncino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per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accogliere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gli alunni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più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piccoli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augurare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loro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un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buon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inizio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nella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nuova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scuola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35</a:t>
            </a:fld>
            <a:endParaRPr spc="-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81151" y="867663"/>
          <a:ext cx="10394949" cy="4185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6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7226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TRAGUARDI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PER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51435" marR="469900">
                        <a:lnSpc>
                          <a:spcPct val="106900"/>
                        </a:lnSpc>
                        <a:spcBef>
                          <a:spcPts val="5"/>
                        </a:spcBef>
                      </a:pPr>
                      <a:r>
                        <a:rPr sz="1800" b="1" spc="-25" dirty="0">
                          <a:latin typeface="Calibri"/>
                          <a:cs typeface="Calibri"/>
                        </a:rPr>
                        <a:t>LO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SVILUPPO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DELLA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PET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i="1" spc="-5" dirty="0">
                          <a:latin typeface="Calibri"/>
                          <a:cs typeface="Calibri"/>
                        </a:rPr>
                        <a:t>Rappresentano</a:t>
                      </a:r>
                      <a:r>
                        <a:rPr sz="1800" b="1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dei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 riferimenti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 ineludibili</a:t>
                      </a:r>
                      <a:r>
                        <a:rPr sz="1800" b="1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per gli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insegnanti,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indicano</a:t>
                      </a:r>
                      <a:r>
                        <a:rPr sz="18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piste</a:t>
                      </a:r>
                      <a:r>
                        <a:rPr sz="18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culturali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51435" marR="360680">
                        <a:lnSpc>
                          <a:spcPct val="107200"/>
                        </a:lnSpc>
                      </a:pPr>
                      <a:r>
                        <a:rPr sz="1800" i="1" spc="-10" dirty="0">
                          <a:latin typeface="Calibri"/>
                          <a:cs typeface="Calibri"/>
                        </a:rPr>
                        <a:t>didattiche</a:t>
                      </a:r>
                      <a:r>
                        <a:rPr sz="1800" i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percorrere</a:t>
                      </a:r>
                      <a:r>
                        <a:rPr sz="18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aiutano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finalizzare</a:t>
                      </a:r>
                      <a:r>
                        <a:rPr sz="1800" i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25" dirty="0">
                          <a:latin typeface="Calibri"/>
                          <a:cs typeface="Calibri"/>
                        </a:rPr>
                        <a:t>l’azione</a:t>
                      </a:r>
                      <a:r>
                        <a:rPr sz="1800" i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educativa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allo</a:t>
                      </a:r>
                      <a:r>
                        <a:rPr sz="1800" i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sviluppo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integrale </a:t>
                      </a:r>
                      <a:r>
                        <a:rPr sz="1800" i="1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20" dirty="0">
                          <a:latin typeface="Calibri"/>
                          <a:cs typeface="Calibri"/>
                        </a:rPr>
                        <a:t>dell’allievo.</a:t>
                      </a:r>
                      <a:r>
                        <a:rPr sz="1800" i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Sono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rintracciabili</a:t>
                      </a:r>
                      <a:r>
                        <a:rPr sz="1800" i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nelle</a:t>
                      </a:r>
                      <a:r>
                        <a:rPr sz="18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indicazioni</a:t>
                      </a:r>
                      <a:r>
                        <a:rPr sz="1800" i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nazionali</a:t>
                      </a:r>
                      <a:r>
                        <a:rPr sz="18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e nel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Curricolo</a:t>
                      </a:r>
                      <a:r>
                        <a:rPr sz="1800" i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Istituto.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239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DIMENSIONI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COMPETENZA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Sono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dimensioni</a:t>
                      </a:r>
                      <a:r>
                        <a:rPr sz="18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riferite</a:t>
                      </a:r>
                      <a:r>
                        <a:rPr sz="18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ai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traguardi</a:t>
                      </a:r>
                      <a:r>
                        <a:rPr sz="18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lo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sviluppo</a:t>
                      </a:r>
                      <a:r>
                        <a:rPr sz="18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della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competenza</a:t>
                      </a:r>
                      <a:r>
                        <a:rPr sz="1800" i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all’intenzionalità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educativa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che</a:t>
                      </a:r>
                      <a:r>
                        <a:rPr sz="18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intendo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far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 raggiungere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agli</a:t>
                      </a:r>
                      <a:r>
                        <a:rPr sz="18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alunni.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[cosa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prendo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dai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traguardi,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quali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sono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quegli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aspetti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che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considero</a:t>
                      </a:r>
                      <a:r>
                        <a:rPr sz="1800" i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traguardo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che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intendo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accendere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questo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EAS?]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PRECONOSCENZE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Sono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conoscenze</a:t>
                      </a:r>
                      <a:r>
                        <a:rPr sz="1800" i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che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gli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alunni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devono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possedere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per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affrontare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20" dirty="0">
                          <a:latin typeface="Calibri"/>
                          <a:cs typeface="Calibri"/>
                        </a:rPr>
                        <a:t>l’attività.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COMPITO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PER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ALUNNI/E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i="1" dirty="0">
                          <a:latin typeface="Calibri"/>
                          <a:cs typeface="Calibri"/>
                        </a:rPr>
                        <a:t>È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 ciò</a:t>
                      </a:r>
                      <a:r>
                        <a:rPr sz="18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che dovranno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produrre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gli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alunni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termine 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dell’esperienza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36</a:t>
            </a:fld>
            <a:endParaRPr spc="-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67714" y="746633"/>
          <a:ext cx="10462260" cy="4500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3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2665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TRAGUARDI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PER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51435" marR="481965">
                        <a:lnSpc>
                          <a:spcPct val="106900"/>
                        </a:lnSpc>
                        <a:spcBef>
                          <a:spcPts val="5"/>
                        </a:spcBef>
                      </a:pPr>
                      <a:r>
                        <a:rPr sz="1800" b="1" spc="-25" dirty="0">
                          <a:latin typeface="Calibri"/>
                          <a:cs typeface="Calibri"/>
                        </a:rPr>
                        <a:t>LO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SVILUPPO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DELLA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PET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82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"/>
                        <a:tabLst>
                          <a:tab pos="33845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Descrive,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denomina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classifica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figure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base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caratteristiche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geometriche,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378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determina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misure,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progetta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costruisce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modelli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concreti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vario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tipo</a:t>
                      </a:r>
                      <a:r>
                        <a:rPr sz="18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(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Matematica)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37820" marR="248920" indent="-287020">
                        <a:lnSpc>
                          <a:spcPct val="100000"/>
                        </a:lnSpc>
                        <a:spcBef>
                          <a:spcPts val="110"/>
                        </a:spcBef>
                        <a:buFont typeface="Wingdings"/>
                        <a:buChar char=""/>
                        <a:tabLst>
                          <a:tab pos="33845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orienta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tra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diversi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mezzi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comunicazione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è in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grado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farne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uso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adeguato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seconda delle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diverse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situazioni.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( 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Tecnologia)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37820" indent="-287020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Wingdings"/>
                        <a:buChar char=""/>
                        <a:tabLst>
                          <a:tab pos="338455" algn="l"/>
                        </a:tabLst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Lavora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con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gli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altri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una logica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interattiva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(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Competenza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sociale)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37820" indent="-287020">
                        <a:lnSpc>
                          <a:spcPct val="100000"/>
                        </a:lnSpc>
                        <a:spcBef>
                          <a:spcPts val="150"/>
                        </a:spcBef>
                        <a:buFont typeface="Wingdings"/>
                        <a:buChar char=""/>
                        <a:tabLst>
                          <a:tab pos="33845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Gestisce in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modo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efficace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il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tempo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disposizione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(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Imparare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ad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imparare)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37820" indent="-287020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Wingdings"/>
                        <a:buChar char=""/>
                        <a:tabLst>
                          <a:tab pos="338455" algn="l"/>
                        </a:tabLst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Traduce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idee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azioni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(Spirito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iniziativa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imprenditorialità)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7707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DIMENSIONI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COMPETENZA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3520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224154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Descrivere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denominare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figure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223520" indent="-172720">
                        <a:lnSpc>
                          <a:spcPct val="100000"/>
                        </a:lnSpc>
                        <a:spcBef>
                          <a:spcPts val="160"/>
                        </a:spcBef>
                        <a:buChar char="-"/>
                        <a:tabLst>
                          <a:tab pos="224154" algn="l"/>
                        </a:tabLst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Progettare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modelli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concreti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223520" indent="-172720">
                        <a:lnSpc>
                          <a:spcPct val="100000"/>
                        </a:lnSpc>
                        <a:spcBef>
                          <a:spcPts val="155"/>
                        </a:spcBef>
                        <a:buChar char="-"/>
                        <a:tabLst>
                          <a:tab pos="224154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Usare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dispositivi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tecnologici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223520" indent="-172720">
                        <a:lnSpc>
                          <a:spcPct val="100000"/>
                        </a:lnSpc>
                        <a:spcBef>
                          <a:spcPts val="145"/>
                        </a:spcBef>
                        <a:buChar char="-"/>
                        <a:tabLst>
                          <a:tab pos="224154" algn="l"/>
                        </a:tabLst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Interagire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all’interno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del gruppo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223520" indent="-172720">
                        <a:lnSpc>
                          <a:spcPct val="100000"/>
                        </a:lnSpc>
                        <a:spcBef>
                          <a:spcPts val="155"/>
                        </a:spcBef>
                        <a:buChar char="-"/>
                        <a:tabLst>
                          <a:tab pos="224154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Gestire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tempo nelle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attività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223520" indent="-172720">
                        <a:lnSpc>
                          <a:spcPct val="100000"/>
                        </a:lnSpc>
                        <a:spcBef>
                          <a:spcPts val="145"/>
                        </a:spcBef>
                        <a:buChar char="-"/>
                        <a:tabLst>
                          <a:tab pos="224154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Eseguire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corrette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procedure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realizzare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artefatto.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37</a:t>
            </a:fld>
            <a:endParaRPr spc="-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0075" y="601662"/>
          <a:ext cx="10996930" cy="5665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96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3383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  <a:lnT w="19050">
                      <a:solidFill>
                        <a:srgbClr val="83992A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96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212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PRECONOSCENZE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212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Gli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alunni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devono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essere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grado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di: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3782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3845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partecipare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collaborare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gruppo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3782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3845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comprendere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un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compito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3782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38455" algn="l"/>
                        </a:tabLst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formulare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ipotesi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Wingdings"/>
                        <a:buChar char=""/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Conoscenze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disciplinari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3782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3845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Riconoscere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forme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degli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oggetti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3782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3845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Classificare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i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poligoni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rispetto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numero dei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lati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e degli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angoli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Wingdings"/>
                          <a:cs typeface="Wingdings"/>
                        </a:rPr>
                        <a:t></a:t>
                      </a: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Conoscenze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tecnologiche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3782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3845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Accedere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Internet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utilizzare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servizi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Google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(Google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Sites,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Google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Drive)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37820" marR="114046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3845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Riprodurre/visualizzare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device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(tablet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notebook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pc)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filmato,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una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presentazione.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3782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3845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Conoscere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utilizzare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funzioni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principali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programma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di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videoscrittura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3782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3845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Utilizzare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semplici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app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e/o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programmi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fotografare,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(app/programmi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per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378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presentazioni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come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Prezi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Google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Document)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3782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3845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Utilizzare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una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bacheca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line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(Padlet)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5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2125"/>
                        </a:lnSpc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COMPITO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ALUNNI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50" dirty="0">
                        <a:latin typeface="Times New Roman"/>
                        <a:cs typeface="Times New Roman"/>
                      </a:endParaRPr>
                    </a:p>
                    <a:p>
                      <a:pPr marL="51244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Alessandro</a:t>
                      </a:r>
                      <a:r>
                        <a:rPr sz="1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Sacchella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8399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2125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Realizzare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tangram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benvenuto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gli alunni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prima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50" dirty="0">
                        <a:latin typeface="Times New Roman"/>
                        <a:cs typeface="Times New Roman"/>
                      </a:endParaRPr>
                    </a:p>
                    <a:p>
                      <a:pPr marR="523240" algn="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38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83992A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53791"/>
            <a:ext cx="761503" cy="6064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6984" y="3153791"/>
            <a:ext cx="755015" cy="60642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60450" y="787019"/>
          <a:ext cx="10403840" cy="45887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69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SETTING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2710" marR="87630" indent="-635" algn="ctr">
                        <a:lnSpc>
                          <a:spcPct val="114999"/>
                        </a:lnSpc>
                        <a:spcBef>
                          <a:spcPts val="65"/>
                        </a:spcBef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Indicare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il 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contesto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dove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potrebbe avvenire </a:t>
                      </a:r>
                      <a:r>
                        <a:rPr sz="1400" i="1" spc="-15" dirty="0">
                          <a:latin typeface="Calibri"/>
                          <a:cs typeface="Calibri"/>
                        </a:rPr>
                        <a:t>l’attività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spiegare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il 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perché della scelta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come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viene 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utilizzato.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Non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si 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tratta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solo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15" dirty="0">
                          <a:latin typeface="Calibri"/>
                          <a:cs typeface="Calibri"/>
                        </a:rPr>
                        <a:t>dell’ambiente,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 ma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anche</a:t>
                      </a:r>
                      <a:r>
                        <a:rPr sz="14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dell’organizzazione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 dello</a:t>
                      </a:r>
                      <a:r>
                        <a:rPr sz="14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stesso.</a:t>
                      </a:r>
                      <a:r>
                        <a:rPr sz="140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(disposizione </a:t>
                      </a:r>
                      <a:r>
                        <a:rPr sz="1400" i="1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dei</a:t>
                      </a:r>
                      <a:r>
                        <a:rPr sz="14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banchi…)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STRUMENTI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i="1" spc="-10" dirty="0">
                          <a:latin typeface="Calibri"/>
                          <a:cs typeface="Calibri"/>
                        </a:rPr>
                        <a:t>Indicare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quali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strumenti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mezzi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usare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840">
                <a:tc>
                  <a:txBody>
                    <a:bodyPr/>
                    <a:lstStyle/>
                    <a:p>
                      <a:pPr marL="68580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Nella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fase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preparatoria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prepara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ambiente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online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68580" marR="32575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condiviso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(Google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Drive,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Blendspace)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dove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gli alunni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possono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attingere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al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materiale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destinato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allo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svolgimento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compito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domestico.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Nella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fase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operativa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banchi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saranno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posizionati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68580" marR="11811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gruppi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quattro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creare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delle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“isole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lavoro”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che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consentano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agli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alunni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una maggiore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operatività.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68580" marR="7429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Nella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fase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ristrutturativa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dispongono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gli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alunni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semicerchio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davanti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alla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LIM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favorire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la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discussione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l’interscambio.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4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Materiale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cartaceo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e/o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digitalizzato;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Cartoncini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colorati,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colla,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forbici,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68580" marR="13233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ambiente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condiviso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(Google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Drive);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lezione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digitale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realizzata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Blendspace;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aula: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Lim,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connessione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Wifi,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Tablet.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39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2300" y="1519808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398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586219" y="3051553"/>
            <a:ext cx="4543425" cy="1650364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440055" algn="ctr">
              <a:lnSpc>
                <a:spcPct val="100000"/>
              </a:lnSpc>
              <a:spcBef>
                <a:spcPts val="495"/>
              </a:spcBef>
            </a:pPr>
            <a:r>
              <a:rPr sz="2500" spc="-10" dirty="0">
                <a:solidFill>
                  <a:srgbClr val="252525"/>
                </a:solidFill>
                <a:latin typeface="Calibri"/>
                <a:cs typeface="Calibri"/>
              </a:rPr>
              <a:t>Scaricabile</a:t>
            </a:r>
            <a:r>
              <a:rPr sz="25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252525"/>
                </a:solidFill>
                <a:latin typeface="Calibri"/>
                <a:cs typeface="Calibri"/>
              </a:rPr>
              <a:t>il</a:t>
            </a:r>
            <a:r>
              <a:rPr sz="2500" dirty="0">
                <a:solidFill>
                  <a:srgbClr val="252525"/>
                </a:solidFill>
                <a:latin typeface="Calibri"/>
                <a:cs typeface="Calibri"/>
              </a:rPr>
              <a:t> n°</a:t>
            </a:r>
            <a:r>
              <a:rPr sz="25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252525"/>
                </a:solidFill>
                <a:latin typeface="Calibri"/>
                <a:cs typeface="Calibri"/>
              </a:rPr>
              <a:t>0 </a:t>
            </a:r>
            <a:r>
              <a:rPr sz="2500" spc="-15" dirty="0">
                <a:solidFill>
                  <a:srgbClr val="252525"/>
                </a:solidFill>
                <a:latin typeface="Calibri"/>
                <a:cs typeface="Calibri"/>
              </a:rPr>
              <a:t>gratuitamente</a:t>
            </a:r>
            <a:endParaRPr sz="2500" dirty="0">
              <a:latin typeface="Calibri"/>
              <a:cs typeface="Calibri"/>
            </a:endParaRPr>
          </a:p>
          <a:p>
            <a:pPr marL="12700" marR="24765" indent="1905" algn="ctr">
              <a:lnSpc>
                <a:spcPct val="100000"/>
              </a:lnSpc>
              <a:spcBef>
                <a:spcPts val="400"/>
              </a:spcBef>
            </a:pPr>
            <a:r>
              <a:rPr sz="2500" spc="-5" dirty="0">
                <a:solidFill>
                  <a:srgbClr val="252525"/>
                </a:solidFill>
                <a:latin typeface="Calibri"/>
                <a:cs typeface="Calibri"/>
              </a:rPr>
              <a:t>dal</a:t>
            </a:r>
            <a:r>
              <a:rPr sz="25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252525"/>
                </a:solidFill>
                <a:latin typeface="Calibri"/>
                <a:cs typeface="Calibri"/>
              </a:rPr>
              <a:t>sito </a:t>
            </a:r>
            <a:r>
              <a:rPr sz="25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500" u="heavy" spc="-1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  <a:hlinkClick r:id="rId2"/>
              </a:rPr>
              <a:t>http://www.morcelliana.net/home</a:t>
            </a:r>
            <a:endParaRPr sz="2500" dirty="0">
              <a:latin typeface="Calibri"/>
              <a:cs typeface="Calibri"/>
            </a:endParaRPr>
          </a:p>
          <a:p>
            <a:pPr marR="8890" algn="ctr">
              <a:lnSpc>
                <a:spcPct val="100000"/>
              </a:lnSpc>
            </a:pPr>
            <a:r>
              <a:rPr sz="2500" u="heavy" spc="-1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  <a:hlinkClick r:id="rId2"/>
              </a:rPr>
              <a:t>/3208-essere-a-scuola.html</a:t>
            </a:r>
            <a:endParaRPr sz="25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14145" y="498703"/>
            <a:ext cx="10291445" cy="5752465"/>
            <a:chOff x="1014145" y="498703"/>
            <a:chExt cx="10291445" cy="57524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145" y="498703"/>
              <a:ext cx="5245862" cy="57524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3053" y="1080643"/>
              <a:ext cx="4912360" cy="164591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702797" y="6510858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latin typeface="Calibri"/>
                <a:cs typeface="Calibri"/>
              </a:rPr>
              <a:t>4</a:t>
            </a:fld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662"/>
            <a:ext cx="12192000" cy="5654675"/>
            <a:chOff x="0" y="601662"/>
            <a:chExt cx="12192000" cy="5654675"/>
          </a:xfrm>
        </p:grpSpPr>
        <p:sp>
          <p:nvSpPr>
            <p:cNvPr id="3" name="object 3"/>
            <p:cNvSpPr/>
            <p:nvPr/>
          </p:nvSpPr>
          <p:spPr>
            <a:xfrm>
              <a:off x="2012695" y="3710558"/>
              <a:ext cx="8163559" cy="0"/>
            </a:xfrm>
            <a:custGeom>
              <a:avLst/>
              <a:gdLst/>
              <a:ahLst/>
              <a:cxnLst/>
              <a:rect l="l" t="t" r="r" b="b"/>
              <a:pathLst>
                <a:path w="8163559">
                  <a:moveTo>
                    <a:pt x="0" y="0"/>
                  </a:moveTo>
                  <a:lnTo>
                    <a:pt x="8163433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0520" y="2680716"/>
              <a:ext cx="4029455" cy="123139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94657" y="2810382"/>
            <a:ext cx="32004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5" dirty="0"/>
              <a:t>FASI</a:t>
            </a:r>
            <a:r>
              <a:rPr sz="4400" spc="-60" dirty="0"/>
              <a:t> </a:t>
            </a:r>
            <a:r>
              <a:rPr sz="4400" spc="-50" dirty="0"/>
              <a:t>DELL’EAS</a:t>
            </a:r>
            <a:endParaRPr sz="440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40</a:t>
            </a:fld>
            <a:endParaRPr spc="-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2300" y="1519808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398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08526" y="703833"/>
            <a:ext cx="37744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"/>
                <a:cs typeface="Calibri"/>
              </a:rPr>
              <a:t>STRUTTURA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DI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UN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EAS</a:t>
            </a:r>
          </a:p>
        </p:txBody>
      </p:sp>
      <p:sp>
        <p:nvSpPr>
          <p:cNvPr id="4" name="object 4"/>
          <p:cNvSpPr/>
          <p:nvPr/>
        </p:nvSpPr>
        <p:spPr>
          <a:xfrm>
            <a:off x="1295400" y="1598802"/>
            <a:ext cx="3505200" cy="2169795"/>
          </a:xfrm>
          <a:custGeom>
            <a:avLst/>
            <a:gdLst/>
            <a:ahLst/>
            <a:cxnLst/>
            <a:rect l="l" t="t" r="r" b="b"/>
            <a:pathLst>
              <a:path w="3505200" h="2169795">
                <a:moveTo>
                  <a:pt x="0" y="2169795"/>
                </a:moveTo>
                <a:lnTo>
                  <a:pt x="3505200" y="2169795"/>
                </a:lnTo>
                <a:lnTo>
                  <a:pt x="3505200" y="0"/>
                </a:lnTo>
                <a:lnTo>
                  <a:pt x="0" y="0"/>
                </a:lnTo>
                <a:lnTo>
                  <a:pt x="0" y="216979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374394" y="1581648"/>
            <a:ext cx="3162300" cy="156210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800" b="1" spc="-10" dirty="0">
                <a:solidFill>
                  <a:srgbClr val="252525"/>
                </a:solidFill>
                <a:latin typeface="Calibri"/>
                <a:cs typeface="Calibri"/>
              </a:rPr>
              <a:t>MOMENTO</a:t>
            </a:r>
            <a:r>
              <a:rPr sz="1800" b="1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252525"/>
                </a:solidFill>
                <a:latin typeface="Calibri"/>
                <a:cs typeface="Calibri"/>
              </a:rPr>
              <a:t>PREPARATORIO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40000"/>
              </a:lnSpc>
            </a:pPr>
            <a:r>
              <a:rPr sz="1800" spc="-5" dirty="0">
                <a:solidFill>
                  <a:srgbClr val="252525"/>
                </a:solidFill>
                <a:latin typeface="Calibri"/>
                <a:cs typeface="Calibri"/>
              </a:rPr>
              <a:t>situazione stimolo</a:t>
            </a:r>
            <a:r>
              <a:rPr sz="18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-</a:t>
            </a: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Framework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concettuale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-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Calibri"/>
                <a:cs typeface="Calibri"/>
              </a:rPr>
              <a:t>consegna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Calibri"/>
                <a:cs typeface="Calibri"/>
              </a:rPr>
              <a:t>che</a:t>
            </a:r>
            <a:r>
              <a:rPr sz="18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viene </a:t>
            </a:r>
            <a:r>
              <a:rPr sz="1800" spc="-3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252525"/>
                </a:solidFill>
                <a:latin typeface="Calibri"/>
                <a:cs typeface="Calibri"/>
              </a:rPr>
              <a:t>fornita</a:t>
            </a:r>
            <a:r>
              <a:rPr sz="18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Calibri"/>
                <a:cs typeface="Calibri"/>
              </a:rPr>
              <a:t>alla</a:t>
            </a:r>
            <a:r>
              <a:rPr sz="18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Calibri"/>
                <a:cs typeface="Calibri"/>
              </a:rPr>
              <a:t>classe.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02282" y="3359277"/>
            <a:ext cx="2142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52525"/>
                </a:solidFill>
                <a:latin typeface="Calibri"/>
                <a:cs typeface="Calibri"/>
              </a:rPr>
              <a:t>METTE</a:t>
            </a:r>
            <a:r>
              <a:rPr sz="1800" b="1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800" b="1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52525"/>
                </a:solidFill>
                <a:latin typeface="Calibri"/>
                <a:cs typeface="Calibri"/>
              </a:rPr>
              <a:t>SITUAZIONE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51997" y="6483807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41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2151" y="1598802"/>
            <a:ext cx="6000750" cy="216979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2075" marR="90170">
              <a:lnSpc>
                <a:spcPts val="3240"/>
              </a:lnSpc>
              <a:spcBef>
                <a:spcPts val="204"/>
              </a:spcBef>
            </a:pPr>
            <a:r>
              <a:rPr sz="1800" b="1" spc="-10" dirty="0">
                <a:latin typeface="Calibri"/>
                <a:cs typeface="Calibri"/>
              </a:rPr>
              <a:t>MOMENTO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OPERATORIO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microattività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produzione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10" dirty="0">
                <a:latin typeface="Calibri"/>
                <a:cs typeface="Calibri"/>
              </a:rPr>
              <a:t>Cuore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dell’EAS.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Consta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richiesta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risolvere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problema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lavorare</a:t>
            </a:r>
            <a:r>
              <a:rPr sz="1800" spc="-5" dirty="0">
                <a:latin typeface="Calibri"/>
                <a:cs typeface="Calibri"/>
              </a:rPr>
              <a:t> comunque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sulla situazione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stimolo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attraverso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endParaRPr sz="1800" dirty="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795"/>
              </a:spcBef>
            </a:pPr>
            <a:r>
              <a:rPr sz="1800" spc="-10" dirty="0">
                <a:latin typeface="Calibri"/>
                <a:cs typeface="Calibri"/>
              </a:rPr>
              <a:t>produzione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 un</a:t>
            </a:r>
            <a:r>
              <a:rPr sz="1800" spc="-10" dirty="0">
                <a:latin typeface="Calibri"/>
                <a:cs typeface="Calibri"/>
              </a:rPr>
              <a:t> contenuto</a:t>
            </a:r>
            <a:r>
              <a:rPr sz="1800" dirty="0">
                <a:latin typeface="Calibri"/>
                <a:cs typeface="Calibri"/>
              </a:rPr>
              <a:t> .</a:t>
            </a:r>
          </a:p>
          <a:p>
            <a:pPr marL="1270" algn="ctr">
              <a:lnSpc>
                <a:spcPct val="100000"/>
              </a:lnSpc>
              <a:spcBef>
                <a:spcPts val="1080"/>
              </a:spcBef>
            </a:pPr>
            <a:r>
              <a:rPr sz="1800" b="1" spc="-20" dirty="0">
                <a:latin typeface="Calibri"/>
                <a:cs typeface="Calibri"/>
              </a:rPr>
              <a:t>IMPARARE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FACENDO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3012" y="3933063"/>
            <a:ext cx="10029825" cy="22110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1440" marR="207010">
              <a:lnSpc>
                <a:spcPts val="3240"/>
              </a:lnSpc>
              <a:spcBef>
                <a:spcPts val="210"/>
              </a:spcBef>
            </a:pPr>
            <a:r>
              <a:rPr sz="1800" b="1" spc="-10" dirty="0">
                <a:latin typeface="Calibri"/>
                <a:cs typeface="Calibri"/>
              </a:rPr>
              <a:t>MOMENTO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RISTRUTTURATIVO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consiste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dire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cosa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abbiamo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fatto</a:t>
            </a:r>
            <a:r>
              <a:rPr sz="1800" spc="-10" dirty="0">
                <a:latin typeface="Calibri"/>
                <a:cs typeface="Calibri"/>
              </a:rPr>
              <a:t> riguardo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ciò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 </a:t>
            </a:r>
            <a:r>
              <a:rPr sz="1800" spc="-5" dirty="0">
                <a:latin typeface="Calibri"/>
                <a:cs typeface="Calibri"/>
              </a:rPr>
              <a:t>accaduto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realizzato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due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momenti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precedenti,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cioè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tornare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propri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processi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attivati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concetti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fatti 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emergere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sottoporli</a:t>
            </a:r>
            <a:r>
              <a:rPr sz="1800" dirty="0">
                <a:latin typeface="Calibri"/>
                <a:cs typeface="Calibri"/>
              </a:rPr>
              <a:t> 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riflessione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facendo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quindi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raggiungere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classe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consapevolezza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quanto</a:t>
            </a:r>
            <a:endParaRPr sz="18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795"/>
              </a:spcBef>
            </a:pPr>
            <a:r>
              <a:rPr sz="1800" spc="-10" dirty="0">
                <a:latin typeface="Calibri"/>
                <a:cs typeface="Calibri"/>
              </a:rPr>
              <a:t>emerso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fissando</a:t>
            </a:r>
            <a:r>
              <a:rPr sz="1800" dirty="0">
                <a:latin typeface="Calibri"/>
                <a:cs typeface="Calibri"/>
              </a:rPr>
              <a:t> gli </a:t>
            </a:r>
            <a:r>
              <a:rPr sz="1800" spc="-10" dirty="0">
                <a:latin typeface="Calibri"/>
                <a:cs typeface="Calibri"/>
              </a:rPr>
              <a:t>aspetto </a:t>
            </a:r>
            <a:r>
              <a:rPr sz="1800" spc="-5" dirty="0">
                <a:latin typeface="Calibri"/>
                <a:cs typeface="Calibri"/>
              </a:rPr>
              <a:t>più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importanti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quelli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merita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ricordare.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10"/>
              </a:spcBef>
            </a:pPr>
            <a:r>
              <a:rPr sz="1800" b="1" spc="-5" dirty="0">
                <a:latin typeface="Calibri"/>
                <a:cs typeface="Calibri"/>
              </a:rPr>
              <a:t>RIFLETTERE</a:t>
            </a:r>
            <a:r>
              <a:rPr sz="1800" b="1" spc="-20" dirty="0">
                <a:latin typeface="Calibri"/>
                <a:cs typeface="Calibri"/>
              </a:rPr>
              <a:t> METACOGNITIVAMENTE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662"/>
            <a:ext cx="12192000" cy="5654675"/>
            <a:chOff x="0" y="601662"/>
            <a:chExt cx="12192000" cy="5654675"/>
          </a:xfrm>
        </p:grpSpPr>
        <p:sp>
          <p:nvSpPr>
            <p:cNvPr id="3" name="object 3"/>
            <p:cNvSpPr/>
            <p:nvPr/>
          </p:nvSpPr>
          <p:spPr>
            <a:xfrm>
              <a:off x="609600" y="635888"/>
              <a:ext cx="5361940" cy="1371600"/>
            </a:xfrm>
            <a:custGeom>
              <a:avLst/>
              <a:gdLst/>
              <a:ahLst/>
              <a:cxnLst/>
              <a:rect l="l" t="t" r="r" b="b"/>
              <a:pathLst>
                <a:path w="5361940" h="1371600">
                  <a:moveTo>
                    <a:pt x="5361432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5361432" y="1371600"/>
                  </a:lnTo>
                  <a:lnTo>
                    <a:pt x="5361432" y="0"/>
                  </a:lnTo>
                  <a:close/>
                </a:path>
              </a:pathLst>
            </a:custGeom>
            <a:solidFill>
              <a:srgbClr val="DEB34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09600" y="629538"/>
              <a:ext cx="5361940" cy="1397000"/>
            </a:xfrm>
            <a:custGeom>
              <a:avLst/>
              <a:gdLst/>
              <a:ahLst/>
              <a:cxnLst/>
              <a:rect l="l" t="t" r="r" b="b"/>
              <a:pathLst>
                <a:path w="5361940" h="1397000">
                  <a:moveTo>
                    <a:pt x="0" y="0"/>
                  </a:moveTo>
                  <a:lnTo>
                    <a:pt x="0" y="1397000"/>
                  </a:lnTo>
                </a:path>
                <a:path w="5361940" h="1397000">
                  <a:moveTo>
                    <a:pt x="5361432" y="0"/>
                  </a:moveTo>
                  <a:lnTo>
                    <a:pt x="5361432" y="1397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603250" y="629538"/>
              <a:ext cx="5374640" cy="12700"/>
            </a:xfrm>
            <a:custGeom>
              <a:avLst/>
              <a:gdLst/>
              <a:ahLst/>
              <a:cxnLst/>
              <a:rect l="l" t="t" r="r" b="b"/>
              <a:pathLst>
                <a:path w="5374640" h="12700">
                  <a:moveTo>
                    <a:pt x="0" y="12700"/>
                  </a:moveTo>
                  <a:lnTo>
                    <a:pt x="5374132" y="12700"/>
                  </a:lnTo>
                  <a:lnTo>
                    <a:pt x="5374132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603250" y="2007488"/>
              <a:ext cx="5374640" cy="0"/>
            </a:xfrm>
            <a:custGeom>
              <a:avLst/>
              <a:gdLst/>
              <a:ahLst/>
              <a:cxnLst/>
              <a:rect l="l" t="t" r="r" b="b"/>
              <a:pathLst>
                <a:path w="5374640">
                  <a:moveTo>
                    <a:pt x="0" y="0"/>
                  </a:moveTo>
                  <a:lnTo>
                    <a:pt x="537413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83970" y="646303"/>
            <a:ext cx="44888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19225" marR="5080" indent="-1407160">
              <a:lnSpc>
                <a:spcPct val="100000"/>
              </a:lnSpc>
              <a:spcBef>
                <a:spcPts val="95"/>
              </a:spcBef>
            </a:pPr>
            <a:r>
              <a:rPr sz="2800" spc="-75" dirty="0">
                <a:solidFill>
                  <a:srgbClr val="000000"/>
                </a:solidFill>
              </a:rPr>
              <a:t>CAPACITA’</a:t>
            </a:r>
            <a:r>
              <a:rPr sz="2800" spc="4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DI </a:t>
            </a:r>
            <a:r>
              <a:rPr sz="2800" spc="-25" dirty="0">
                <a:solidFill>
                  <a:srgbClr val="000000"/>
                </a:solidFill>
              </a:rPr>
              <a:t>PROGETTAZIONE </a:t>
            </a:r>
            <a:r>
              <a:rPr sz="2800" spc="-620" dirty="0">
                <a:solidFill>
                  <a:srgbClr val="000000"/>
                </a:solidFill>
              </a:rPr>
              <a:t> </a:t>
            </a:r>
            <a:r>
              <a:rPr sz="2800" spc="-35" dirty="0">
                <a:solidFill>
                  <a:srgbClr val="000000"/>
                </a:solidFill>
              </a:rPr>
              <a:t>DIDATTICA</a:t>
            </a:r>
            <a:endParaRPr sz="2800" dirty="0"/>
          </a:p>
        </p:txBody>
      </p:sp>
      <p:grpSp>
        <p:nvGrpSpPr>
          <p:cNvPr id="8" name="object 8"/>
          <p:cNvGrpSpPr/>
          <p:nvPr/>
        </p:nvGrpSpPr>
        <p:grpSpPr>
          <a:xfrm>
            <a:off x="6263322" y="601535"/>
            <a:ext cx="1473200" cy="1290320"/>
            <a:chOff x="6263322" y="601535"/>
            <a:chExt cx="1473200" cy="1290320"/>
          </a:xfrm>
        </p:grpSpPr>
        <p:sp>
          <p:nvSpPr>
            <p:cNvPr id="9" name="object 9"/>
            <p:cNvSpPr/>
            <p:nvPr/>
          </p:nvSpPr>
          <p:spPr>
            <a:xfrm>
              <a:off x="6271259" y="609473"/>
              <a:ext cx="1457325" cy="1274445"/>
            </a:xfrm>
            <a:custGeom>
              <a:avLst/>
              <a:gdLst/>
              <a:ahLst/>
              <a:cxnLst/>
              <a:rect l="l" t="t" r="r" b="b"/>
              <a:pathLst>
                <a:path w="1457325" h="1274445">
                  <a:moveTo>
                    <a:pt x="1244726" y="0"/>
                  </a:moveTo>
                  <a:lnTo>
                    <a:pt x="212343" y="0"/>
                  </a:lnTo>
                  <a:lnTo>
                    <a:pt x="163672" y="5604"/>
                  </a:lnTo>
                  <a:lnTo>
                    <a:pt x="118983" y="21570"/>
                  </a:lnTo>
                  <a:lnTo>
                    <a:pt x="79556" y="46626"/>
                  </a:lnTo>
                  <a:lnTo>
                    <a:pt x="46666" y="79502"/>
                  </a:lnTo>
                  <a:lnTo>
                    <a:pt x="21592" y="118928"/>
                  </a:lnTo>
                  <a:lnTo>
                    <a:pt x="5610" y="163632"/>
                  </a:lnTo>
                  <a:lnTo>
                    <a:pt x="0" y="212343"/>
                  </a:lnTo>
                  <a:lnTo>
                    <a:pt x="0" y="1061719"/>
                  </a:lnTo>
                  <a:lnTo>
                    <a:pt x="5610" y="1110431"/>
                  </a:lnTo>
                  <a:lnTo>
                    <a:pt x="21592" y="1155135"/>
                  </a:lnTo>
                  <a:lnTo>
                    <a:pt x="46666" y="1194561"/>
                  </a:lnTo>
                  <a:lnTo>
                    <a:pt x="79556" y="1227437"/>
                  </a:lnTo>
                  <a:lnTo>
                    <a:pt x="118983" y="1252493"/>
                  </a:lnTo>
                  <a:lnTo>
                    <a:pt x="163672" y="1268459"/>
                  </a:lnTo>
                  <a:lnTo>
                    <a:pt x="212343" y="1274064"/>
                  </a:lnTo>
                  <a:lnTo>
                    <a:pt x="1244726" y="1274064"/>
                  </a:lnTo>
                  <a:lnTo>
                    <a:pt x="1293398" y="1268459"/>
                  </a:lnTo>
                  <a:lnTo>
                    <a:pt x="1338087" y="1252493"/>
                  </a:lnTo>
                  <a:lnTo>
                    <a:pt x="1377514" y="1227437"/>
                  </a:lnTo>
                  <a:lnTo>
                    <a:pt x="1410404" y="1194561"/>
                  </a:lnTo>
                  <a:lnTo>
                    <a:pt x="1435478" y="1155135"/>
                  </a:lnTo>
                  <a:lnTo>
                    <a:pt x="1451460" y="1110431"/>
                  </a:lnTo>
                  <a:lnTo>
                    <a:pt x="1457070" y="1061719"/>
                  </a:lnTo>
                  <a:lnTo>
                    <a:pt x="1457070" y="212343"/>
                  </a:lnTo>
                  <a:lnTo>
                    <a:pt x="1451460" y="163632"/>
                  </a:lnTo>
                  <a:lnTo>
                    <a:pt x="1435478" y="118928"/>
                  </a:lnTo>
                  <a:lnTo>
                    <a:pt x="1410404" y="79502"/>
                  </a:lnTo>
                  <a:lnTo>
                    <a:pt x="1377514" y="46626"/>
                  </a:lnTo>
                  <a:lnTo>
                    <a:pt x="1338087" y="21570"/>
                  </a:lnTo>
                  <a:lnTo>
                    <a:pt x="1293398" y="5604"/>
                  </a:lnTo>
                  <a:lnTo>
                    <a:pt x="1244726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271259" y="609473"/>
              <a:ext cx="1457325" cy="1274445"/>
            </a:xfrm>
            <a:custGeom>
              <a:avLst/>
              <a:gdLst/>
              <a:ahLst/>
              <a:cxnLst/>
              <a:rect l="l" t="t" r="r" b="b"/>
              <a:pathLst>
                <a:path w="1457325" h="1274445">
                  <a:moveTo>
                    <a:pt x="0" y="212343"/>
                  </a:moveTo>
                  <a:lnTo>
                    <a:pt x="5610" y="163632"/>
                  </a:lnTo>
                  <a:lnTo>
                    <a:pt x="21592" y="118928"/>
                  </a:lnTo>
                  <a:lnTo>
                    <a:pt x="46666" y="79502"/>
                  </a:lnTo>
                  <a:lnTo>
                    <a:pt x="79556" y="46626"/>
                  </a:lnTo>
                  <a:lnTo>
                    <a:pt x="118983" y="21570"/>
                  </a:lnTo>
                  <a:lnTo>
                    <a:pt x="163672" y="5604"/>
                  </a:lnTo>
                  <a:lnTo>
                    <a:pt x="212343" y="0"/>
                  </a:lnTo>
                  <a:lnTo>
                    <a:pt x="1244726" y="0"/>
                  </a:lnTo>
                  <a:lnTo>
                    <a:pt x="1293398" y="5604"/>
                  </a:lnTo>
                  <a:lnTo>
                    <a:pt x="1338087" y="21570"/>
                  </a:lnTo>
                  <a:lnTo>
                    <a:pt x="1377514" y="46626"/>
                  </a:lnTo>
                  <a:lnTo>
                    <a:pt x="1410404" y="79502"/>
                  </a:lnTo>
                  <a:lnTo>
                    <a:pt x="1435478" y="118928"/>
                  </a:lnTo>
                  <a:lnTo>
                    <a:pt x="1451460" y="163632"/>
                  </a:lnTo>
                  <a:lnTo>
                    <a:pt x="1457070" y="212343"/>
                  </a:lnTo>
                  <a:lnTo>
                    <a:pt x="1457070" y="1061719"/>
                  </a:lnTo>
                  <a:lnTo>
                    <a:pt x="1451460" y="1110431"/>
                  </a:lnTo>
                  <a:lnTo>
                    <a:pt x="1435478" y="1155135"/>
                  </a:lnTo>
                  <a:lnTo>
                    <a:pt x="1410404" y="1194561"/>
                  </a:lnTo>
                  <a:lnTo>
                    <a:pt x="1377514" y="1227437"/>
                  </a:lnTo>
                  <a:lnTo>
                    <a:pt x="1338087" y="1252493"/>
                  </a:lnTo>
                  <a:lnTo>
                    <a:pt x="1293398" y="1268459"/>
                  </a:lnTo>
                  <a:lnTo>
                    <a:pt x="1244726" y="1274064"/>
                  </a:lnTo>
                  <a:lnTo>
                    <a:pt x="212343" y="1274064"/>
                  </a:lnTo>
                  <a:lnTo>
                    <a:pt x="163672" y="1268459"/>
                  </a:lnTo>
                  <a:lnTo>
                    <a:pt x="118983" y="1252493"/>
                  </a:lnTo>
                  <a:lnTo>
                    <a:pt x="79556" y="1227437"/>
                  </a:lnTo>
                  <a:lnTo>
                    <a:pt x="46666" y="1194561"/>
                  </a:lnTo>
                  <a:lnTo>
                    <a:pt x="21592" y="1155135"/>
                  </a:lnTo>
                  <a:lnTo>
                    <a:pt x="5610" y="1110431"/>
                  </a:lnTo>
                  <a:lnTo>
                    <a:pt x="0" y="1061719"/>
                  </a:lnTo>
                  <a:lnTo>
                    <a:pt x="0" y="212343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414642" y="848055"/>
            <a:ext cx="11703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Struttura</a:t>
            </a:r>
            <a:endParaRPr sz="24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EAS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70904" y="631126"/>
            <a:ext cx="5227320" cy="2872105"/>
            <a:chOff x="5970904" y="631126"/>
            <a:chExt cx="5227320" cy="287210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70904" y="1232788"/>
              <a:ext cx="246507" cy="762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082025" y="635888"/>
              <a:ext cx="3111500" cy="2862580"/>
            </a:xfrm>
            <a:custGeom>
              <a:avLst/>
              <a:gdLst/>
              <a:ahLst/>
              <a:cxnLst/>
              <a:rect l="l" t="t" r="r" b="b"/>
              <a:pathLst>
                <a:path w="3111500" h="2862579">
                  <a:moveTo>
                    <a:pt x="0" y="2862326"/>
                  </a:moveTo>
                  <a:lnTo>
                    <a:pt x="3110992" y="2862326"/>
                  </a:lnTo>
                  <a:lnTo>
                    <a:pt x="3110992" y="0"/>
                  </a:lnTo>
                  <a:lnTo>
                    <a:pt x="0" y="0"/>
                  </a:lnTo>
                  <a:lnTo>
                    <a:pt x="0" y="2862326"/>
                  </a:lnTo>
                  <a:close/>
                </a:path>
              </a:pathLst>
            </a:custGeom>
            <a:ln w="952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241283" y="652399"/>
            <a:ext cx="279527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 marR="13335"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Illustro </a:t>
            </a:r>
            <a:r>
              <a:rPr sz="2000" b="1" dirty="0">
                <a:latin typeface="Calibri"/>
                <a:cs typeface="Calibri"/>
              </a:rPr>
              <a:t>le </a:t>
            </a:r>
            <a:r>
              <a:rPr sz="2000" b="1" spc="-10" dirty="0">
                <a:latin typeface="Calibri"/>
                <a:cs typeface="Calibri"/>
              </a:rPr>
              <a:t>tre fasi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spc="-15" dirty="0">
                <a:latin typeface="Calibri"/>
                <a:cs typeface="Calibri"/>
              </a:rPr>
              <a:t>lavoro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che </a:t>
            </a:r>
            <a:r>
              <a:rPr sz="2000" b="1" spc="-5" dirty="0">
                <a:latin typeface="Calibri"/>
                <a:cs typeface="Calibri"/>
              </a:rPr>
              <a:t>voglio </a:t>
            </a:r>
            <a:r>
              <a:rPr sz="2000" b="1" spc="-10" dirty="0">
                <a:latin typeface="Calibri"/>
                <a:cs typeface="Calibri"/>
              </a:rPr>
              <a:t>impostare </a:t>
            </a:r>
            <a:r>
              <a:rPr sz="2000" b="1" spc="-5" dirty="0">
                <a:latin typeface="Calibri"/>
                <a:cs typeface="Calibri"/>
              </a:rPr>
              <a:t> Spiego come </a:t>
            </a:r>
            <a:r>
              <a:rPr sz="2000" b="1" dirty="0">
                <a:latin typeface="Calibri"/>
                <a:cs typeface="Calibri"/>
              </a:rPr>
              <a:t>le </a:t>
            </a:r>
            <a:r>
              <a:rPr sz="2000" b="1" spc="-10" dirty="0">
                <a:latin typeface="Calibri"/>
                <a:cs typeface="Calibri"/>
              </a:rPr>
              <a:t>tre fasi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sono </a:t>
            </a:r>
            <a:r>
              <a:rPr sz="2000" b="1" spc="-15" dirty="0">
                <a:latin typeface="Calibri"/>
                <a:cs typeface="Calibri"/>
              </a:rPr>
              <a:t>correlate </a:t>
            </a:r>
            <a:r>
              <a:rPr sz="2000" b="1" dirty="0">
                <a:latin typeface="Calibri"/>
                <a:cs typeface="Calibri"/>
              </a:rPr>
              <a:t>al </a:t>
            </a:r>
            <a:r>
              <a:rPr sz="2000" b="1" spc="-5" dirty="0">
                <a:latin typeface="Calibri"/>
                <a:cs typeface="Calibri"/>
              </a:rPr>
              <a:t>processo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apprendimento</a:t>
            </a:r>
            <a:endParaRPr sz="2000" dirty="0">
              <a:latin typeface="Calibri"/>
              <a:cs typeface="Calibri"/>
            </a:endParaRPr>
          </a:p>
          <a:p>
            <a:pPr marL="12700" marR="5080" indent="-1905" algn="ctr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Spiego come </a:t>
            </a:r>
            <a:r>
              <a:rPr sz="2000" b="1" spc="-20" dirty="0">
                <a:latin typeface="Calibri"/>
                <a:cs typeface="Calibri"/>
              </a:rPr>
              <a:t>attraverso 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queste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fasi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sia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possibile</a:t>
            </a:r>
            <a:r>
              <a:rPr sz="2000" b="1" spc="4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personalizzazione </a:t>
            </a:r>
            <a:r>
              <a:rPr sz="2000" b="1" dirty="0">
                <a:latin typeface="Calibri"/>
                <a:cs typeface="Calibri"/>
              </a:rPr>
              <a:t>del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processo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(rif </a:t>
            </a:r>
            <a:r>
              <a:rPr sz="1400" dirty="0">
                <a:latin typeface="Calibri"/>
                <a:cs typeface="Calibri"/>
              </a:rPr>
              <a:t>alla </a:t>
            </a:r>
            <a:r>
              <a:rPr sz="1400" spc="-10" dirty="0">
                <a:latin typeface="Calibri"/>
                <a:cs typeface="Calibri"/>
              </a:rPr>
              <a:t>normativa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BES </a:t>
            </a:r>
            <a:r>
              <a:rPr sz="1400" dirty="0">
                <a:latin typeface="Calibri"/>
                <a:cs typeface="Calibri"/>
              </a:rPr>
              <a:t>)</a:t>
            </a:r>
          </a:p>
        </p:txBody>
      </p:sp>
      <p:sp>
        <p:nvSpPr>
          <p:cNvPr id="16" name="object 16"/>
          <p:cNvSpPr/>
          <p:nvPr/>
        </p:nvSpPr>
        <p:spPr>
          <a:xfrm>
            <a:off x="5463285" y="4514824"/>
            <a:ext cx="5255895" cy="1323975"/>
          </a:xfrm>
          <a:custGeom>
            <a:avLst/>
            <a:gdLst/>
            <a:ahLst/>
            <a:cxnLst/>
            <a:rect l="l" t="t" r="r" b="b"/>
            <a:pathLst>
              <a:path w="5255895" h="1323975">
                <a:moveTo>
                  <a:pt x="0" y="1323467"/>
                </a:moveTo>
                <a:lnTo>
                  <a:pt x="5255514" y="1323467"/>
                </a:lnTo>
                <a:lnTo>
                  <a:pt x="5255514" y="0"/>
                </a:lnTo>
                <a:lnTo>
                  <a:pt x="0" y="0"/>
                </a:lnTo>
                <a:lnTo>
                  <a:pt x="0" y="1323467"/>
                </a:lnTo>
                <a:close/>
              </a:path>
            </a:pathLst>
          </a:custGeom>
          <a:ln w="9525">
            <a:solidFill>
              <a:srgbClr val="5F6E1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5542915" y="4532121"/>
            <a:ext cx="495617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Sviluppo </a:t>
            </a:r>
            <a:r>
              <a:rPr sz="2000" b="1" dirty="0">
                <a:latin typeface="Calibri"/>
                <a:cs typeface="Calibri"/>
              </a:rPr>
              <a:t>le </a:t>
            </a:r>
            <a:r>
              <a:rPr sz="2000" b="1" spc="-10" dirty="0">
                <a:latin typeface="Calibri"/>
                <a:cs typeface="Calibri"/>
              </a:rPr>
              <a:t>proposte all’interno </a:t>
            </a:r>
            <a:r>
              <a:rPr sz="2000" b="1" dirty="0">
                <a:latin typeface="Calibri"/>
                <a:cs typeface="Calibri"/>
              </a:rPr>
              <a:t>del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format </a:t>
            </a:r>
            <a:r>
              <a:rPr sz="2000" b="1" dirty="0">
                <a:latin typeface="Calibri"/>
                <a:cs typeface="Calibri"/>
              </a:rPr>
              <a:t>(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che è la </a:t>
            </a:r>
            <a:r>
              <a:rPr sz="2000" b="1" spc="-5" dirty="0">
                <a:latin typeface="Calibri"/>
                <a:cs typeface="Calibri"/>
              </a:rPr>
              <a:t>sequenza </a:t>
            </a:r>
            <a:r>
              <a:rPr sz="2000" b="1" dirty="0">
                <a:latin typeface="Calibri"/>
                <a:cs typeface="Calibri"/>
              </a:rPr>
              <a:t>delle </a:t>
            </a:r>
            <a:r>
              <a:rPr sz="2000" b="1" spc="-10" dirty="0">
                <a:latin typeface="Calibri"/>
                <a:cs typeface="Calibri"/>
              </a:rPr>
              <a:t>proposte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spc="-15" dirty="0">
                <a:latin typeface="Calibri"/>
                <a:cs typeface="Calibri"/>
              </a:rPr>
              <a:t>lavoro </a:t>
            </a:r>
            <a:r>
              <a:rPr sz="2000" b="1" dirty="0">
                <a:latin typeface="Calibri"/>
                <a:cs typeface="Calibri"/>
              </a:rPr>
              <a:t>) </a:t>
            </a:r>
            <a:r>
              <a:rPr sz="2000" b="1" spc="-5" dirty="0">
                <a:latin typeface="Calibri"/>
                <a:cs typeface="Calibri"/>
              </a:rPr>
              <a:t>ma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è anche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una</a:t>
            </a:r>
            <a:r>
              <a:rPr sz="2000" b="1" spc="-5" dirty="0">
                <a:latin typeface="Calibri"/>
                <a:cs typeface="Calibri"/>
              </a:rPr>
              <a:t> sequenza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pedagogica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(rif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alla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42915" y="5446877"/>
            <a:ext cx="9639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teoria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?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75766" y="1207769"/>
            <a:ext cx="7124065" cy="4153535"/>
            <a:chOff x="875766" y="1207769"/>
            <a:chExt cx="7124065" cy="4153535"/>
          </a:xfrm>
        </p:grpSpPr>
        <p:sp>
          <p:nvSpPr>
            <p:cNvPr id="20" name="object 20"/>
            <p:cNvSpPr/>
            <p:nvPr/>
          </p:nvSpPr>
          <p:spPr>
            <a:xfrm>
              <a:off x="4831206" y="2559430"/>
              <a:ext cx="3168650" cy="831850"/>
            </a:xfrm>
            <a:custGeom>
              <a:avLst/>
              <a:gdLst/>
              <a:ahLst/>
              <a:cxnLst/>
              <a:rect l="l" t="t" r="r" b="b"/>
              <a:pathLst>
                <a:path w="3168650" h="831850">
                  <a:moveTo>
                    <a:pt x="64515" y="757682"/>
                  </a:moveTo>
                  <a:lnTo>
                    <a:pt x="0" y="813308"/>
                  </a:lnTo>
                  <a:lnTo>
                    <a:pt x="83184" y="831596"/>
                  </a:lnTo>
                  <a:lnTo>
                    <a:pt x="77763" y="810133"/>
                  </a:lnTo>
                  <a:lnTo>
                    <a:pt x="64642" y="810133"/>
                  </a:lnTo>
                  <a:lnTo>
                    <a:pt x="58419" y="785495"/>
                  </a:lnTo>
                  <a:lnTo>
                    <a:pt x="70752" y="782373"/>
                  </a:lnTo>
                  <a:lnTo>
                    <a:pt x="64515" y="757682"/>
                  </a:lnTo>
                  <a:close/>
                </a:path>
                <a:path w="3168650" h="831850">
                  <a:moveTo>
                    <a:pt x="70752" y="782373"/>
                  </a:moveTo>
                  <a:lnTo>
                    <a:pt x="58419" y="785495"/>
                  </a:lnTo>
                  <a:lnTo>
                    <a:pt x="64642" y="810133"/>
                  </a:lnTo>
                  <a:lnTo>
                    <a:pt x="76975" y="807011"/>
                  </a:lnTo>
                  <a:lnTo>
                    <a:pt x="70752" y="782373"/>
                  </a:lnTo>
                  <a:close/>
                </a:path>
                <a:path w="3168650" h="831850">
                  <a:moveTo>
                    <a:pt x="76975" y="807011"/>
                  </a:moveTo>
                  <a:lnTo>
                    <a:pt x="64642" y="810133"/>
                  </a:lnTo>
                  <a:lnTo>
                    <a:pt x="77763" y="810133"/>
                  </a:lnTo>
                  <a:lnTo>
                    <a:pt x="76975" y="807011"/>
                  </a:lnTo>
                  <a:close/>
                </a:path>
                <a:path w="3168650" h="831850">
                  <a:moveTo>
                    <a:pt x="3162172" y="0"/>
                  </a:moveTo>
                  <a:lnTo>
                    <a:pt x="70752" y="782373"/>
                  </a:lnTo>
                  <a:lnTo>
                    <a:pt x="76975" y="807011"/>
                  </a:lnTo>
                  <a:lnTo>
                    <a:pt x="3168395" y="24638"/>
                  </a:lnTo>
                  <a:lnTo>
                    <a:pt x="3162172" y="0"/>
                  </a:lnTo>
                  <a:close/>
                </a:path>
              </a:pathLst>
            </a:custGeom>
            <a:solidFill>
              <a:srgbClr val="0F0F0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9920" y="1207769"/>
              <a:ext cx="246506" cy="762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821681" y="4644643"/>
              <a:ext cx="641985" cy="716280"/>
            </a:xfrm>
            <a:custGeom>
              <a:avLst/>
              <a:gdLst/>
              <a:ahLst/>
              <a:cxnLst/>
              <a:rect l="l" t="t" r="r" b="b"/>
              <a:pathLst>
                <a:path w="641985" h="716279">
                  <a:moveTo>
                    <a:pt x="581407" y="667891"/>
                  </a:moveTo>
                  <a:lnTo>
                    <a:pt x="562482" y="684783"/>
                  </a:lnTo>
                  <a:lnTo>
                    <a:pt x="641603" y="716279"/>
                  </a:lnTo>
                  <a:lnTo>
                    <a:pt x="631032" y="677417"/>
                  </a:lnTo>
                  <a:lnTo>
                    <a:pt x="589914" y="677417"/>
                  </a:lnTo>
                  <a:lnTo>
                    <a:pt x="581407" y="667891"/>
                  </a:lnTo>
                  <a:close/>
                </a:path>
                <a:path w="641985" h="716279">
                  <a:moveTo>
                    <a:pt x="600393" y="650944"/>
                  </a:moveTo>
                  <a:lnTo>
                    <a:pt x="581407" y="667891"/>
                  </a:lnTo>
                  <a:lnTo>
                    <a:pt x="589914" y="677417"/>
                  </a:lnTo>
                  <a:lnTo>
                    <a:pt x="608838" y="660399"/>
                  </a:lnTo>
                  <a:lnTo>
                    <a:pt x="600393" y="650944"/>
                  </a:lnTo>
                  <a:close/>
                </a:path>
                <a:path w="641985" h="716279">
                  <a:moveTo>
                    <a:pt x="619251" y="634110"/>
                  </a:moveTo>
                  <a:lnTo>
                    <a:pt x="600393" y="650944"/>
                  </a:lnTo>
                  <a:lnTo>
                    <a:pt x="608838" y="660399"/>
                  </a:lnTo>
                  <a:lnTo>
                    <a:pt x="589914" y="677417"/>
                  </a:lnTo>
                  <a:lnTo>
                    <a:pt x="631032" y="677417"/>
                  </a:lnTo>
                  <a:lnTo>
                    <a:pt x="619251" y="634110"/>
                  </a:lnTo>
                  <a:close/>
                </a:path>
                <a:path w="641985" h="716279">
                  <a:moveTo>
                    <a:pt x="19050" y="0"/>
                  </a:moveTo>
                  <a:lnTo>
                    <a:pt x="0" y="16890"/>
                  </a:lnTo>
                  <a:lnTo>
                    <a:pt x="581407" y="667891"/>
                  </a:lnTo>
                  <a:lnTo>
                    <a:pt x="600393" y="650944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F0F0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880529" y="2728467"/>
              <a:ext cx="3927475" cy="2554605"/>
            </a:xfrm>
            <a:custGeom>
              <a:avLst/>
              <a:gdLst/>
              <a:ahLst/>
              <a:cxnLst/>
              <a:rect l="l" t="t" r="r" b="b"/>
              <a:pathLst>
                <a:path w="3927475" h="2554604">
                  <a:moveTo>
                    <a:pt x="0" y="2554605"/>
                  </a:moveTo>
                  <a:lnTo>
                    <a:pt x="3927475" y="2554605"/>
                  </a:lnTo>
                  <a:lnTo>
                    <a:pt x="3927475" y="0"/>
                  </a:lnTo>
                  <a:lnTo>
                    <a:pt x="0" y="0"/>
                  </a:lnTo>
                  <a:lnTo>
                    <a:pt x="0" y="2554605"/>
                  </a:lnTo>
                  <a:close/>
                </a:path>
              </a:pathLst>
            </a:custGeom>
            <a:ln w="952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59307" y="2745486"/>
            <a:ext cx="3576954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3177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Penso </a:t>
            </a:r>
            <a:r>
              <a:rPr sz="2000" b="1" dirty="0">
                <a:latin typeface="Calibri"/>
                <a:cs typeface="Calibri"/>
              </a:rPr>
              <a:t>a </a:t>
            </a:r>
            <a:r>
              <a:rPr sz="2000" b="1" spc="-15" dirty="0">
                <a:latin typeface="Calibri"/>
                <a:cs typeface="Calibri"/>
              </a:rPr>
              <a:t>un’esperienza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che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potrebbe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costituire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contesto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significativo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per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l’apprendimento.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9307" y="3660140"/>
            <a:ext cx="362902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345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latin typeface="Calibri"/>
                <a:cs typeface="Calibri"/>
              </a:rPr>
              <a:t>Quale </a:t>
            </a:r>
            <a:r>
              <a:rPr sz="2000" b="1" i="1" spc="-10" dirty="0">
                <a:latin typeface="Calibri"/>
                <a:cs typeface="Calibri"/>
              </a:rPr>
              <a:t>esperienza </a:t>
            </a:r>
            <a:r>
              <a:rPr sz="2000" b="1" i="1" dirty="0">
                <a:latin typeface="Calibri"/>
                <a:cs typeface="Calibri"/>
              </a:rPr>
              <a:t>? </a:t>
            </a:r>
            <a:r>
              <a:rPr sz="2000" b="1" i="1" spc="-10" dirty="0">
                <a:latin typeface="Calibri"/>
                <a:cs typeface="Calibri"/>
              </a:rPr>
              <a:t>Perché questa </a:t>
            </a:r>
            <a:r>
              <a:rPr sz="2000" b="1" i="1" spc="-44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esperienza</a:t>
            </a:r>
            <a:r>
              <a:rPr sz="2000" b="1" i="1" spc="-1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?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Propongo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l’esperienza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/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il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compito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per </a:t>
            </a:r>
            <a:r>
              <a:rPr sz="2000" b="1" spc="-5" dirty="0">
                <a:latin typeface="Calibri"/>
                <a:cs typeface="Calibri"/>
              </a:rPr>
              <a:t>gli </a:t>
            </a:r>
            <a:r>
              <a:rPr sz="2000" b="1" dirty="0">
                <a:latin typeface="Calibri"/>
                <a:cs typeface="Calibri"/>
              </a:rPr>
              <a:t>alunni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(COMPITO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CONCRETO/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PROBLEMA)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664190" y="6013500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42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662"/>
            <a:ext cx="12192000" cy="5654675"/>
            <a:chOff x="0" y="601662"/>
            <a:chExt cx="12192000" cy="5654675"/>
          </a:xfrm>
        </p:grpSpPr>
        <p:sp>
          <p:nvSpPr>
            <p:cNvPr id="3" name="object 3"/>
            <p:cNvSpPr/>
            <p:nvPr/>
          </p:nvSpPr>
          <p:spPr>
            <a:xfrm>
              <a:off x="7085583" y="952372"/>
              <a:ext cx="1924050" cy="1274445"/>
            </a:xfrm>
            <a:custGeom>
              <a:avLst/>
              <a:gdLst/>
              <a:ahLst/>
              <a:cxnLst/>
              <a:rect l="l" t="t" r="r" b="b"/>
              <a:pathLst>
                <a:path w="1924050" h="1274445">
                  <a:moveTo>
                    <a:pt x="1711706" y="0"/>
                  </a:moveTo>
                  <a:lnTo>
                    <a:pt x="212471" y="0"/>
                  </a:lnTo>
                  <a:lnTo>
                    <a:pt x="163752" y="5604"/>
                  </a:lnTo>
                  <a:lnTo>
                    <a:pt x="119030" y="21570"/>
                  </a:lnTo>
                  <a:lnTo>
                    <a:pt x="79579" y="46626"/>
                  </a:lnTo>
                  <a:lnTo>
                    <a:pt x="46676" y="79502"/>
                  </a:lnTo>
                  <a:lnTo>
                    <a:pt x="21595" y="118928"/>
                  </a:lnTo>
                  <a:lnTo>
                    <a:pt x="5611" y="163632"/>
                  </a:lnTo>
                  <a:lnTo>
                    <a:pt x="0" y="212343"/>
                  </a:lnTo>
                  <a:lnTo>
                    <a:pt x="0" y="1061719"/>
                  </a:lnTo>
                  <a:lnTo>
                    <a:pt x="5611" y="1110431"/>
                  </a:lnTo>
                  <a:lnTo>
                    <a:pt x="21595" y="1155135"/>
                  </a:lnTo>
                  <a:lnTo>
                    <a:pt x="46676" y="1194561"/>
                  </a:lnTo>
                  <a:lnTo>
                    <a:pt x="79579" y="1227437"/>
                  </a:lnTo>
                  <a:lnTo>
                    <a:pt x="119030" y="1252493"/>
                  </a:lnTo>
                  <a:lnTo>
                    <a:pt x="163752" y="1268459"/>
                  </a:lnTo>
                  <a:lnTo>
                    <a:pt x="212471" y="1274064"/>
                  </a:lnTo>
                  <a:lnTo>
                    <a:pt x="1711706" y="1274064"/>
                  </a:lnTo>
                  <a:lnTo>
                    <a:pt x="1760417" y="1268459"/>
                  </a:lnTo>
                  <a:lnTo>
                    <a:pt x="1805121" y="1252493"/>
                  </a:lnTo>
                  <a:lnTo>
                    <a:pt x="1844547" y="1227437"/>
                  </a:lnTo>
                  <a:lnTo>
                    <a:pt x="1877423" y="1194561"/>
                  </a:lnTo>
                  <a:lnTo>
                    <a:pt x="1902479" y="1155135"/>
                  </a:lnTo>
                  <a:lnTo>
                    <a:pt x="1918445" y="1110431"/>
                  </a:lnTo>
                  <a:lnTo>
                    <a:pt x="1924050" y="1061719"/>
                  </a:lnTo>
                  <a:lnTo>
                    <a:pt x="1924050" y="212343"/>
                  </a:lnTo>
                  <a:lnTo>
                    <a:pt x="1918445" y="163632"/>
                  </a:lnTo>
                  <a:lnTo>
                    <a:pt x="1902479" y="118928"/>
                  </a:lnTo>
                  <a:lnTo>
                    <a:pt x="1877423" y="79502"/>
                  </a:lnTo>
                  <a:lnTo>
                    <a:pt x="1844547" y="46626"/>
                  </a:lnTo>
                  <a:lnTo>
                    <a:pt x="1805121" y="21570"/>
                  </a:lnTo>
                  <a:lnTo>
                    <a:pt x="1760417" y="5604"/>
                  </a:lnTo>
                  <a:lnTo>
                    <a:pt x="1711706" y="0"/>
                  </a:lnTo>
                  <a:close/>
                </a:path>
              </a:pathLst>
            </a:custGeom>
            <a:solidFill>
              <a:srgbClr val="C1D5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7085583" y="952372"/>
              <a:ext cx="1924050" cy="1274445"/>
            </a:xfrm>
            <a:custGeom>
              <a:avLst/>
              <a:gdLst/>
              <a:ahLst/>
              <a:cxnLst/>
              <a:rect l="l" t="t" r="r" b="b"/>
              <a:pathLst>
                <a:path w="1924050" h="1274445">
                  <a:moveTo>
                    <a:pt x="0" y="212343"/>
                  </a:moveTo>
                  <a:lnTo>
                    <a:pt x="5611" y="163632"/>
                  </a:lnTo>
                  <a:lnTo>
                    <a:pt x="21595" y="118928"/>
                  </a:lnTo>
                  <a:lnTo>
                    <a:pt x="46676" y="79502"/>
                  </a:lnTo>
                  <a:lnTo>
                    <a:pt x="79579" y="46626"/>
                  </a:lnTo>
                  <a:lnTo>
                    <a:pt x="119030" y="21570"/>
                  </a:lnTo>
                  <a:lnTo>
                    <a:pt x="163752" y="5604"/>
                  </a:lnTo>
                  <a:lnTo>
                    <a:pt x="212471" y="0"/>
                  </a:lnTo>
                  <a:lnTo>
                    <a:pt x="1711706" y="0"/>
                  </a:lnTo>
                  <a:lnTo>
                    <a:pt x="1760417" y="5604"/>
                  </a:lnTo>
                  <a:lnTo>
                    <a:pt x="1805121" y="21570"/>
                  </a:lnTo>
                  <a:lnTo>
                    <a:pt x="1844547" y="46626"/>
                  </a:lnTo>
                  <a:lnTo>
                    <a:pt x="1877423" y="79502"/>
                  </a:lnTo>
                  <a:lnTo>
                    <a:pt x="1902479" y="118928"/>
                  </a:lnTo>
                  <a:lnTo>
                    <a:pt x="1918445" y="163632"/>
                  </a:lnTo>
                  <a:lnTo>
                    <a:pt x="1924050" y="212343"/>
                  </a:lnTo>
                  <a:lnTo>
                    <a:pt x="1924050" y="1061719"/>
                  </a:lnTo>
                  <a:lnTo>
                    <a:pt x="1918445" y="1110431"/>
                  </a:lnTo>
                  <a:lnTo>
                    <a:pt x="1902479" y="1155135"/>
                  </a:lnTo>
                  <a:lnTo>
                    <a:pt x="1877423" y="1194561"/>
                  </a:lnTo>
                  <a:lnTo>
                    <a:pt x="1844547" y="1227437"/>
                  </a:lnTo>
                  <a:lnTo>
                    <a:pt x="1805121" y="1252493"/>
                  </a:lnTo>
                  <a:lnTo>
                    <a:pt x="1760417" y="1268459"/>
                  </a:lnTo>
                  <a:lnTo>
                    <a:pt x="1711706" y="1274064"/>
                  </a:lnTo>
                  <a:lnTo>
                    <a:pt x="212471" y="1274064"/>
                  </a:lnTo>
                  <a:lnTo>
                    <a:pt x="163752" y="1268459"/>
                  </a:lnTo>
                  <a:lnTo>
                    <a:pt x="119030" y="1252493"/>
                  </a:lnTo>
                  <a:lnTo>
                    <a:pt x="79579" y="1227437"/>
                  </a:lnTo>
                  <a:lnTo>
                    <a:pt x="46676" y="1194561"/>
                  </a:lnTo>
                  <a:lnTo>
                    <a:pt x="21595" y="1155135"/>
                  </a:lnTo>
                  <a:lnTo>
                    <a:pt x="5611" y="1110431"/>
                  </a:lnTo>
                  <a:lnTo>
                    <a:pt x="0" y="1061719"/>
                  </a:lnTo>
                  <a:lnTo>
                    <a:pt x="0" y="212343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386319" y="1191514"/>
            <a:ext cx="13239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181818"/>
                </a:solidFill>
                <a:latin typeface="Calibri"/>
                <a:cs typeface="Calibri"/>
              </a:rPr>
              <a:t>Rif. </a:t>
            </a:r>
            <a:r>
              <a:rPr sz="2400" b="1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81818"/>
                </a:solidFill>
                <a:latin typeface="Calibri"/>
                <a:cs typeface="Calibri"/>
              </a:rPr>
              <a:t>t</a:t>
            </a:r>
            <a:r>
              <a:rPr sz="2400" b="1" spc="-55" dirty="0">
                <a:solidFill>
                  <a:srgbClr val="181818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sz="2400" b="1" spc="-35" dirty="0">
                <a:solidFill>
                  <a:srgbClr val="181818"/>
                </a:solidFill>
                <a:latin typeface="Calibri"/>
                <a:cs typeface="Calibri"/>
              </a:rPr>
              <a:t>s</a:t>
            </a:r>
            <a:r>
              <a:rPr sz="2400" b="1" spc="-20" dirty="0">
                <a:solidFill>
                  <a:srgbClr val="181818"/>
                </a:solidFill>
                <a:latin typeface="Calibri"/>
                <a:cs typeface="Calibri"/>
              </a:rPr>
              <a:t>v</a:t>
            </a:r>
            <a:r>
              <a:rPr sz="2400" b="1" spc="-5" dirty="0">
                <a:solidFill>
                  <a:srgbClr val="181818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181818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181818"/>
                </a:solidFill>
                <a:latin typeface="Calibri"/>
                <a:cs typeface="Calibri"/>
              </a:rPr>
              <a:t>sali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760402" y="1635886"/>
            <a:ext cx="5843905" cy="4563110"/>
            <a:chOff x="5760402" y="1635886"/>
            <a:chExt cx="5843905" cy="4563110"/>
          </a:xfrm>
        </p:grpSpPr>
        <p:sp>
          <p:nvSpPr>
            <p:cNvPr id="7" name="object 7"/>
            <p:cNvSpPr/>
            <p:nvPr/>
          </p:nvSpPr>
          <p:spPr>
            <a:xfrm>
              <a:off x="6431788" y="1635886"/>
              <a:ext cx="615950" cy="76200"/>
            </a:xfrm>
            <a:custGeom>
              <a:avLst/>
              <a:gdLst/>
              <a:ahLst/>
              <a:cxnLst/>
              <a:rect l="l" t="t" r="r" b="b"/>
              <a:pathLst>
                <a:path w="615950" h="76200">
                  <a:moveTo>
                    <a:pt x="539241" y="0"/>
                  </a:moveTo>
                  <a:lnTo>
                    <a:pt x="539241" y="76200"/>
                  </a:lnTo>
                  <a:lnTo>
                    <a:pt x="590041" y="50800"/>
                  </a:lnTo>
                  <a:lnTo>
                    <a:pt x="551941" y="50800"/>
                  </a:lnTo>
                  <a:lnTo>
                    <a:pt x="551941" y="25400"/>
                  </a:lnTo>
                  <a:lnTo>
                    <a:pt x="590041" y="25400"/>
                  </a:lnTo>
                  <a:lnTo>
                    <a:pt x="539241" y="0"/>
                  </a:lnTo>
                  <a:close/>
                </a:path>
                <a:path w="615950" h="76200">
                  <a:moveTo>
                    <a:pt x="539241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539241" y="50800"/>
                  </a:lnTo>
                  <a:lnTo>
                    <a:pt x="539241" y="25400"/>
                  </a:lnTo>
                  <a:close/>
                </a:path>
                <a:path w="615950" h="76200">
                  <a:moveTo>
                    <a:pt x="590041" y="25400"/>
                  </a:moveTo>
                  <a:lnTo>
                    <a:pt x="551941" y="25400"/>
                  </a:lnTo>
                  <a:lnTo>
                    <a:pt x="551941" y="50800"/>
                  </a:lnTo>
                  <a:lnTo>
                    <a:pt x="590041" y="50800"/>
                  </a:lnTo>
                  <a:lnTo>
                    <a:pt x="615441" y="38100"/>
                  </a:lnTo>
                  <a:lnTo>
                    <a:pt x="590041" y="25400"/>
                  </a:lnTo>
                  <a:close/>
                </a:path>
              </a:pathLst>
            </a:custGeom>
            <a:solidFill>
              <a:srgbClr val="0F0F0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5765165" y="3885780"/>
              <a:ext cx="5834380" cy="2308860"/>
            </a:xfrm>
            <a:custGeom>
              <a:avLst/>
              <a:gdLst/>
              <a:ahLst/>
              <a:cxnLst/>
              <a:rect l="l" t="t" r="r" b="b"/>
              <a:pathLst>
                <a:path w="5834380" h="2308860">
                  <a:moveTo>
                    <a:pt x="0" y="2308352"/>
                  </a:moveTo>
                  <a:lnTo>
                    <a:pt x="5834252" y="2308352"/>
                  </a:lnTo>
                  <a:lnTo>
                    <a:pt x="5834252" y="0"/>
                  </a:lnTo>
                  <a:lnTo>
                    <a:pt x="0" y="0"/>
                  </a:lnTo>
                  <a:lnTo>
                    <a:pt x="0" y="2308352"/>
                  </a:lnTo>
                  <a:close/>
                </a:path>
              </a:pathLst>
            </a:custGeom>
            <a:ln w="952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844666" y="3904615"/>
            <a:ext cx="394779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Quali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strategie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?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Quale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setting?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tempo,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spazio,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sequenze,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raggruppamenti,…)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Per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motivare..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Per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mantenere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l’attenzione..</a:t>
            </a:r>
            <a:endParaRPr sz="1800" dirty="0">
              <a:latin typeface="Calibri"/>
              <a:cs typeface="Calibri"/>
            </a:endParaRPr>
          </a:p>
          <a:p>
            <a:pPr marL="12700" marR="207962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Per coinvolgere..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Per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personalizzare..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44666" y="5825134"/>
            <a:ext cx="828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Perché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?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20800" y="3465283"/>
            <a:ext cx="3884295" cy="923925"/>
          </a:xfrm>
          <a:custGeom>
            <a:avLst/>
            <a:gdLst/>
            <a:ahLst/>
            <a:cxnLst/>
            <a:rect l="l" t="t" r="r" b="b"/>
            <a:pathLst>
              <a:path w="3884295" h="923925">
                <a:moveTo>
                  <a:pt x="0" y="923328"/>
                </a:moveTo>
                <a:lnTo>
                  <a:pt x="3884167" y="923328"/>
                </a:lnTo>
                <a:lnTo>
                  <a:pt x="3884167" y="0"/>
                </a:lnTo>
                <a:lnTo>
                  <a:pt x="0" y="0"/>
                </a:lnTo>
                <a:lnTo>
                  <a:pt x="0" y="923328"/>
                </a:lnTo>
                <a:close/>
              </a:path>
            </a:pathLst>
          </a:custGeom>
          <a:ln w="9525">
            <a:solidFill>
              <a:srgbClr val="5F6E1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399794" y="3483991"/>
            <a:ext cx="358012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Uso dei </a:t>
            </a:r>
            <a:r>
              <a:rPr sz="1800" b="1" spc="-10" dirty="0">
                <a:latin typeface="Calibri"/>
                <a:cs typeface="Calibri"/>
              </a:rPr>
              <a:t>mediatori </a:t>
            </a:r>
            <a:r>
              <a:rPr sz="1800" b="1" dirty="0">
                <a:latin typeface="Calibri"/>
                <a:cs typeface="Calibri"/>
              </a:rPr>
              <a:t>: quali ? </a:t>
            </a:r>
            <a:r>
              <a:rPr sz="1800" b="1" spc="-10" dirty="0">
                <a:latin typeface="Calibri"/>
                <a:cs typeface="Calibri"/>
              </a:rPr>
              <a:t>Perché </a:t>
            </a:r>
            <a:r>
              <a:rPr sz="1800" b="1" dirty="0">
                <a:latin typeface="Calibri"/>
                <a:cs typeface="Calibri"/>
              </a:rPr>
              <a:t>?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Che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cosa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favorisce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l’uso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ciascuno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essi</a:t>
            </a:r>
            <a:r>
              <a:rPr sz="1800" b="1" spc="3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?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68870" y="732408"/>
            <a:ext cx="7431405" cy="3092450"/>
            <a:chOff x="668870" y="732408"/>
            <a:chExt cx="7431405" cy="3092450"/>
          </a:xfrm>
        </p:grpSpPr>
        <p:sp>
          <p:nvSpPr>
            <p:cNvPr id="14" name="object 14"/>
            <p:cNvSpPr/>
            <p:nvPr/>
          </p:nvSpPr>
          <p:spPr>
            <a:xfrm>
              <a:off x="5204968" y="2282062"/>
              <a:ext cx="2894965" cy="1543050"/>
            </a:xfrm>
            <a:custGeom>
              <a:avLst/>
              <a:gdLst/>
              <a:ahLst/>
              <a:cxnLst/>
              <a:rect l="l" t="t" r="r" b="b"/>
              <a:pathLst>
                <a:path w="2894965" h="1543050">
                  <a:moveTo>
                    <a:pt x="1669542" y="1077087"/>
                  </a:moveTo>
                  <a:lnTo>
                    <a:pt x="1662684" y="1052576"/>
                  </a:lnTo>
                  <a:lnTo>
                    <a:pt x="70154" y="1493939"/>
                  </a:lnTo>
                  <a:lnTo>
                    <a:pt x="63373" y="1469390"/>
                  </a:lnTo>
                  <a:lnTo>
                    <a:pt x="0" y="1526540"/>
                  </a:lnTo>
                  <a:lnTo>
                    <a:pt x="83693" y="1542796"/>
                  </a:lnTo>
                  <a:lnTo>
                    <a:pt x="77851" y="1521714"/>
                  </a:lnTo>
                  <a:lnTo>
                    <a:pt x="76911" y="1518323"/>
                  </a:lnTo>
                  <a:lnTo>
                    <a:pt x="1669542" y="1077087"/>
                  </a:lnTo>
                  <a:close/>
                </a:path>
                <a:path w="2894965" h="1543050">
                  <a:moveTo>
                    <a:pt x="2894838" y="466344"/>
                  </a:moveTo>
                  <a:lnTo>
                    <a:pt x="2869438" y="466344"/>
                  </a:lnTo>
                  <a:lnTo>
                    <a:pt x="2869565" y="127"/>
                  </a:lnTo>
                  <a:lnTo>
                    <a:pt x="2844165" y="0"/>
                  </a:lnTo>
                  <a:lnTo>
                    <a:pt x="2844038" y="466344"/>
                  </a:lnTo>
                  <a:lnTo>
                    <a:pt x="2818638" y="466344"/>
                  </a:lnTo>
                  <a:lnTo>
                    <a:pt x="2856611" y="542544"/>
                  </a:lnTo>
                  <a:lnTo>
                    <a:pt x="2888462" y="479044"/>
                  </a:lnTo>
                  <a:lnTo>
                    <a:pt x="2894838" y="466344"/>
                  </a:lnTo>
                  <a:close/>
                </a:path>
              </a:pathLst>
            </a:custGeom>
            <a:solidFill>
              <a:srgbClr val="0F0F0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694270" y="745108"/>
              <a:ext cx="5737860" cy="1249680"/>
            </a:xfrm>
            <a:custGeom>
              <a:avLst/>
              <a:gdLst/>
              <a:ahLst/>
              <a:cxnLst/>
              <a:rect l="l" t="t" r="r" b="b"/>
              <a:pathLst>
                <a:path w="5737860" h="1249680">
                  <a:moveTo>
                    <a:pt x="5737479" y="0"/>
                  </a:moveTo>
                  <a:lnTo>
                    <a:pt x="0" y="0"/>
                  </a:lnTo>
                  <a:lnTo>
                    <a:pt x="0" y="1249680"/>
                  </a:lnTo>
                  <a:lnTo>
                    <a:pt x="5737479" y="1249680"/>
                  </a:lnTo>
                  <a:lnTo>
                    <a:pt x="5737479" y="0"/>
                  </a:lnTo>
                  <a:close/>
                </a:path>
              </a:pathLst>
            </a:custGeom>
            <a:solidFill>
              <a:srgbClr val="DEB34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694270" y="738758"/>
              <a:ext cx="5737860" cy="1275080"/>
            </a:xfrm>
            <a:custGeom>
              <a:avLst/>
              <a:gdLst/>
              <a:ahLst/>
              <a:cxnLst/>
              <a:rect l="l" t="t" r="r" b="b"/>
              <a:pathLst>
                <a:path w="5737860" h="1275080">
                  <a:moveTo>
                    <a:pt x="0" y="0"/>
                  </a:moveTo>
                  <a:lnTo>
                    <a:pt x="0" y="1275079"/>
                  </a:lnTo>
                </a:path>
                <a:path w="5737860" h="1275080">
                  <a:moveTo>
                    <a:pt x="5737517" y="0"/>
                  </a:moveTo>
                  <a:lnTo>
                    <a:pt x="5737517" y="127507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687920" y="738758"/>
              <a:ext cx="5750560" cy="12700"/>
            </a:xfrm>
            <a:custGeom>
              <a:avLst/>
              <a:gdLst/>
              <a:ahLst/>
              <a:cxnLst/>
              <a:rect l="l" t="t" r="r" b="b"/>
              <a:pathLst>
                <a:path w="5750560" h="12700">
                  <a:moveTo>
                    <a:pt x="0" y="12700"/>
                  </a:moveTo>
                  <a:lnTo>
                    <a:pt x="5750217" y="12700"/>
                  </a:lnTo>
                  <a:lnTo>
                    <a:pt x="5750217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687920" y="1994788"/>
              <a:ext cx="5750560" cy="0"/>
            </a:xfrm>
            <a:custGeom>
              <a:avLst/>
              <a:gdLst/>
              <a:ahLst/>
              <a:cxnLst/>
              <a:rect l="l" t="t" r="r" b="b"/>
              <a:pathLst>
                <a:path w="5750560">
                  <a:moveTo>
                    <a:pt x="0" y="0"/>
                  </a:moveTo>
                  <a:lnTo>
                    <a:pt x="5750217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00620" y="805688"/>
            <a:ext cx="5725160" cy="1136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0025" marR="195580" indent="80010" algn="ctr">
              <a:lnSpc>
                <a:spcPts val="2990"/>
              </a:lnSpc>
              <a:spcBef>
                <a:spcPts val="105"/>
              </a:spcBef>
            </a:pPr>
            <a:r>
              <a:rPr sz="2400" spc="-60" dirty="0">
                <a:solidFill>
                  <a:srgbClr val="000000"/>
                </a:solidFill>
              </a:rPr>
              <a:t>CAPACITA’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30" dirty="0">
                <a:solidFill>
                  <a:srgbClr val="000000"/>
                </a:solidFill>
              </a:rPr>
              <a:t>DIDATTICA</a:t>
            </a:r>
            <a:r>
              <a:rPr sz="2400" spc="-1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NELLA 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TRASMISSIONE</a:t>
            </a:r>
            <a:r>
              <a:rPr sz="2400" spc="-4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DEI</a:t>
            </a:r>
            <a:r>
              <a:rPr sz="2400" spc="-1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CONTENUTI</a:t>
            </a:r>
            <a:r>
              <a:rPr sz="2400" spc="-45" dirty="0">
                <a:solidFill>
                  <a:srgbClr val="000000"/>
                </a:solidFill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PROPOSTI</a:t>
            </a:r>
            <a:endParaRPr sz="2400" dirty="0"/>
          </a:p>
          <a:p>
            <a:pPr algn="ctr">
              <a:lnSpc>
                <a:spcPts val="2760"/>
              </a:lnSpc>
            </a:pPr>
            <a:r>
              <a:rPr sz="2400" spc="-15" dirty="0">
                <a:solidFill>
                  <a:srgbClr val="000000"/>
                </a:solidFill>
              </a:rPr>
              <a:t>(strategie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comunicative</a:t>
            </a:r>
            <a:r>
              <a:rPr sz="2400" spc="-3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e</a:t>
            </a:r>
            <a:r>
              <a:rPr sz="2400" spc="-1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didattiche)</a:t>
            </a:r>
            <a:endParaRPr sz="2400" dirty="0"/>
          </a:p>
        </p:txBody>
      </p:sp>
      <p:sp>
        <p:nvSpPr>
          <p:cNvPr id="20" name="object 20"/>
          <p:cNvSpPr txBox="1"/>
          <p:nvPr/>
        </p:nvSpPr>
        <p:spPr>
          <a:xfrm>
            <a:off x="6871081" y="2762605"/>
            <a:ext cx="4220210" cy="646430"/>
          </a:xfrm>
          <a:prstGeom prst="rect">
            <a:avLst/>
          </a:prstGeom>
          <a:ln w="9525">
            <a:solidFill>
              <a:srgbClr val="0F0F0F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 marR="229235">
              <a:lnSpc>
                <a:spcPct val="100000"/>
              </a:lnSpc>
              <a:spcBef>
                <a:spcPts val="245"/>
              </a:spcBef>
            </a:pPr>
            <a:r>
              <a:rPr sz="1800" b="1" dirty="0">
                <a:latin typeface="Calibri"/>
                <a:cs typeface="Calibri"/>
              </a:rPr>
              <a:t>Uso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del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linguaggio:</a:t>
            </a:r>
            <a:r>
              <a:rPr sz="1800" b="1" spc="37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specifico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?</a:t>
            </a:r>
            <a:r>
              <a:rPr sz="1800" b="1" spc="-5" dirty="0">
                <a:latin typeface="Calibri"/>
                <a:cs typeface="Calibri"/>
              </a:rPr>
              <a:t> Mediato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?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Semplificato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?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 </a:t>
            </a:r>
            <a:r>
              <a:rPr sz="1800" b="1" spc="-10" dirty="0">
                <a:latin typeface="Calibri"/>
                <a:cs typeface="Calibri"/>
              </a:rPr>
              <a:t>legittimare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 </a:t>
            </a:r>
            <a:r>
              <a:rPr sz="1800" b="1" spc="-5" dirty="0">
                <a:latin typeface="Calibri"/>
                <a:cs typeface="Calibri"/>
              </a:rPr>
              <a:t>scelta)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35500" y="4405883"/>
            <a:ext cx="1133475" cy="1364615"/>
          </a:xfrm>
          <a:custGeom>
            <a:avLst/>
            <a:gdLst/>
            <a:ahLst/>
            <a:cxnLst/>
            <a:rect l="l" t="t" r="r" b="b"/>
            <a:pathLst>
              <a:path w="1133475" h="1364614">
                <a:moveTo>
                  <a:pt x="1129665" y="399923"/>
                </a:moveTo>
                <a:lnTo>
                  <a:pt x="1115568" y="374142"/>
                </a:lnTo>
                <a:lnTo>
                  <a:pt x="1088771" y="325120"/>
                </a:lnTo>
                <a:lnTo>
                  <a:pt x="1074254" y="346049"/>
                </a:lnTo>
                <a:lnTo>
                  <a:pt x="576961" y="0"/>
                </a:lnTo>
                <a:lnTo>
                  <a:pt x="562483" y="20955"/>
                </a:lnTo>
                <a:lnTo>
                  <a:pt x="1059789" y="366890"/>
                </a:lnTo>
                <a:lnTo>
                  <a:pt x="1045337" y="387731"/>
                </a:lnTo>
                <a:lnTo>
                  <a:pt x="1129665" y="399923"/>
                </a:lnTo>
                <a:close/>
              </a:path>
              <a:path w="1133475" h="1364614">
                <a:moveTo>
                  <a:pt x="1133475" y="998093"/>
                </a:moveTo>
                <a:lnTo>
                  <a:pt x="1125728" y="973963"/>
                </a:lnTo>
                <a:lnTo>
                  <a:pt x="68541" y="1315935"/>
                </a:lnTo>
                <a:lnTo>
                  <a:pt x="60706" y="1291742"/>
                </a:lnTo>
                <a:lnTo>
                  <a:pt x="0" y="1351445"/>
                </a:lnTo>
                <a:lnTo>
                  <a:pt x="84201" y="1364246"/>
                </a:lnTo>
                <a:lnTo>
                  <a:pt x="77635" y="1343990"/>
                </a:lnTo>
                <a:lnTo>
                  <a:pt x="76365" y="1340078"/>
                </a:lnTo>
                <a:lnTo>
                  <a:pt x="1133475" y="998093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1320800" y="4974716"/>
            <a:ext cx="3314700" cy="923925"/>
          </a:xfrm>
          <a:prstGeom prst="rect">
            <a:avLst/>
          </a:prstGeom>
          <a:ln w="9525">
            <a:solidFill>
              <a:srgbClr val="5F6E1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 marR="635000">
              <a:lnSpc>
                <a:spcPct val="100000"/>
              </a:lnSpc>
              <a:spcBef>
                <a:spcPts val="245"/>
              </a:spcBef>
            </a:pPr>
            <a:r>
              <a:rPr sz="1800" b="1" spc="-15" dirty="0">
                <a:latin typeface="Calibri"/>
                <a:cs typeface="Calibri"/>
              </a:rPr>
              <a:t>Valutazione: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Osservazione/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compito </a:t>
            </a:r>
            <a:r>
              <a:rPr sz="1800" b="1" spc="-10" dirty="0">
                <a:latin typeface="Calibri"/>
                <a:cs typeface="Calibri"/>
              </a:rPr>
              <a:t>esperto/…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Autovalutazione:.....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664190" y="6013500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43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74394" y="6013500"/>
            <a:ext cx="10966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Alessandro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Sacchella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508392"/>
              </p:ext>
            </p:extLst>
          </p:nvPr>
        </p:nvGraphicFramePr>
        <p:xfrm>
          <a:off x="934085" y="381000"/>
          <a:ext cx="10323830" cy="5516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4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9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3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2000" b="1" spc="-15" dirty="0">
                          <a:latin typeface="Calibri"/>
                          <a:cs typeface="Calibri"/>
                        </a:rPr>
                        <a:t>Fasi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Progettazione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marL="62230" marR="127000">
                        <a:lnSpc>
                          <a:spcPct val="150000"/>
                        </a:lnSpc>
                      </a:pPr>
                      <a:r>
                        <a:rPr sz="2000" b="1" spc="-15" dirty="0">
                          <a:latin typeface="Calibri"/>
                          <a:cs typeface="Calibri"/>
                        </a:rPr>
                        <a:t>Preparatoria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[logica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didattica: </a:t>
                      </a:r>
                      <a:r>
                        <a:rPr sz="2000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problem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solving]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FASE</a:t>
                      </a:r>
                      <a:r>
                        <a:rPr sz="20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PREPARATORIA</a:t>
                      </a:r>
                      <a:r>
                        <a:rPr sz="2000" b="1" spc="4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Qui</a:t>
                      </a:r>
                      <a:r>
                        <a:rPr sz="2000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devono</a:t>
                      </a:r>
                      <a:r>
                        <a:rPr sz="2000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emergere</a:t>
                      </a:r>
                      <a:r>
                        <a:rPr sz="2000" b="1" i="1" dirty="0">
                          <a:latin typeface="Calibri"/>
                          <a:cs typeface="Calibri"/>
                        </a:rPr>
                        <a:t>: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62230" marR="153670">
                        <a:lnSpc>
                          <a:spcPct val="150000"/>
                        </a:lnSpc>
                      </a:pPr>
                      <a:r>
                        <a:rPr sz="2000" b="1" i="1" spc="-5" dirty="0">
                          <a:latin typeface="Calibri"/>
                          <a:cs typeface="Calibri"/>
                        </a:rPr>
                        <a:t>Situazione stimolo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. Lo stimolo potrà 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consistere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una serie di immagini, di un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video,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di un brano musicale ecc. La 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finalità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è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di 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provocare, mettere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discussine, </a:t>
                      </a:r>
                      <a:r>
                        <a:rPr sz="2000" i="1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enunciare</a:t>
                      </a:r>
                      <a:r>
                        <a:rPr sz="20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una</a:t>
                      </a:r>
                      <a:r>
                        <a:rPr sz="20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tesi</a:t>
                      </a:r>
                      <a:r>
                        <a:rPr sz="2000" b="1" i="1" spc="-5" dirty="0">
                          <a:latin typeface="Calibri"/>
                          <a:cs typeface="Calibri"/>
                        </a:rPr>
                        <a:t>...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62230" marR="82550" algn="just">
                        <a:lnSpc>
                          <a:spcPct val="150000"/>
                        </a:lnSpc>
                      </a:pPr>
                      <a:r>
                        <a:rPr sz="2000" b="1" i="1" spc="-10" dirty="0">
                          <a:latin typeface="Calibri"/>
                          <a:cs typeface="Calibri"/>
                        </a:rPr>
                        <a:t>Framework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concettuale.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E’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il momento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in cui il 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docente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prende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parola per 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fare </a:t>
                      </a:r>
                      <a:r>
                        <a:rPr sz="2000" i="1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sintesi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aggiungere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o rendere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ancora più 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significativa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situazione stimolo. Si </a:t>
                      </a:r>
                      <a:r>
                        <a:rPr sz="2000" i="1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recuperano</a:t>
                      </a:r>
                      <a:r>
                        <a:rPr sz="2000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 preconoscenze</a:t>
                      </a:r>
                      <a:r>
                        <a:rPr sz="20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 si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 gettano</a:t>
                      </a:r>
                      <a:r>
                        <a:rPr sz="20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20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basi</a:t>
                      </a:r>
                      <a:r>
                        <a:rPr sz="2000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per nuovi</a:t>
                      </a:r>
                      <a:r>
                        <a:rPr sz="2000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apprendimenti.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62230" marR="294640" algn="just">
                        <a:lnSpc>
                          <a:spcPts val="3600"/>
                        </a:lnSpc>
                        <a:spcBef>
                          <a:spcPts val="320"/>
                        </a:spcBef>
                      </a:pPr>
                      <a:r>
                        <a:rPr sz="2000" b="1" i="1" dirty="0">
                          <a:latin typeface="Calibri"/>
                          <a:cs typeface="Calibri"/>
                        </a:rPr>
                        <a:t>Consegna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che viene 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fornita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alla classe. 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(esplicitare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agli alunni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il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piano di lavoro </a:t>
                      </a:r>
                      <a:r>
                        <a:rPr sz="2000" i="1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che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descrive</a:t>
                      </a:r>
                      <a:r>
                        <a:rPr sz="2000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20" dirty="0">
                          <a:latin typeface="Calibri"/>
                          <a:cs typeface="Calibri"/>
                        </a:rPr>
                        <a:t>l’attività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 individuale</a:t>
                      </a:r>
                      <a:r>
                        <a:rPr sz="20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20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gruppo</a:t>
                      </a:r>
                      <a:r>
                        <a:rPr sz="200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che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dovranno</a:t>
                      </a:r>
                      <a:r>
                        <a:rPr sz="20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realizzare)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62230" algn="just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000" i="1" spc="-35" dirty="0">
                          <a:latin typeface="Calibri"/>
                          <a:cs typeface="Calibri"/>
                        </a:rPr>
                        <a:t>Tempo</a:t>
                      </a:r>
                      <a:r>
                        <a:rPr sz="20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20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attuazione</a:t>
                      </a:r>
                      <a:r>
                        <a:rPr sz="20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breve</a:t>
                      </a:r>
                      <a:r>
                        <a:rPr sz="2000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1-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 ore)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R="459105" algn="r">
                        <a:lnSpc>
                          <a:spcPts val="118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44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1689" y="656335"/>
            <a:ext cx="978408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4485" marR="30480" indent="-287020">
              <a:lnSpc>
                <a:spcPct val="150000"/>
              </a:lnSpc>
              <a:spcBef>
                <a:spcPts val="10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324485" algn="l"/>
                <a:tab pos="325120" algn="l"/>
              </a:tabLst>
            </a:pP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L’insegnante,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per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il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primo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giorno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di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scuola,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prepara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su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un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cartellone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la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scritta </a:t>
            </a:r>
            <a:r>
              <a:rPr sz="2400" spc="-5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“Benvenuta 5</a:t>
            </a:r>
            <a:r>
              <a:rPr sz="2400" spc="-15" baseline="24305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2400" spc="-7" baseline="243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Calibri"/>
                <a:cs typeface="Calibri"/>
              </a:rPr>
              <a:t>A”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per incuriosire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gli alunni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sulla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composizione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delle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lettere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realizzate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con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le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forme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geometriche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del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252525"/>
                </a:solidFill>
                <a:latin typeface="Calibri"/>
                <a:cs typeface="Calibri"/>
              </a:rPr>
              <a:t>Tangram</a:t>
            </a:r>
            <a:r>
              <a:rPr sz="2400" spc="10" dirty="0">
                <a:solidFill>
                  <a:srgbClr val="A8BE4D"/>
                </a:solid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(1_Cartellone</a:t>
            </a:r>
            <a:r>
              <a:rPr sz="2400" u="heavy" spc="-3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Bentornati). </a:t>
            </a:r>
            <a:r>
              <a:rPr sz="2400" spc="-5" dirty="0">
                <a:solidFill>
                  <a:srgbClr val="A8BE4D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L’insegnante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assegna agli alunni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un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compito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domestico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raccolto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ed 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organizzato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uno spazio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on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line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condiviso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con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gli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alunni</a:t>
            </a:r>
            <a:r>
              <a:rPr sz="24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(</a:t>
            </a:r>
            <a:r>
              <a:rPr sz="2400" i="1" spc="-5" dirty="0">
                <a:solidFill>
                  <a:srgbClr val="252525"/>
                </a:solidFill>
                <a:latin typeface="Calibri"/>
                <a:cs typeface="Calibri"/>
              </a:rPr>
              <a:t>Blendspace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,</a:t>
            </a:r>
            <a:r>
              <a:rPr sz="2400" spc="-25" dirty="0">
                <a:solidFill>
                  <a:srgbClr val="A8BE4D"/>
                </a:solid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  <a:hlinkClick r:id="rId2"/>
              </a:rPr>
              <a:t>link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) </a:t>
            </a:r>
            <a:r>
              <a:rPr sz="2400" spc="-5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per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recuperare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rinforzare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prerequisiti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necessari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ad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affrontare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la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fase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operatoria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in classe.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4394" y="6045123"/>
            <a:ext cx="10966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latin typeface="Calibri"/>
                <a:cs typeface="Calibri"/>
              </a:rPr>
              <a:t>Alessandro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Sacchella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45</a:t>
            </a:fld>
            <a:endParaRPr spc="-5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7089" y="663346"/>
            <a:ext cx="9732645" cy="505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04139" indent="-287020">
              <a:lnSpc>
                <a:spcPct val="150000"/>
              </a:lnSpc>
              <a:spcBef>
                <a:spcPts val="100"/>
              </a:spcBef>
              <a:buClr>
                <a:srgbClr val="83992A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Il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Calibri"/>
                <a:cs typeface="Calibri"/>
              </a:rPr>
              <a:t>lavoro</a:t>
            </a:r>
            <a:r>
              <a:rPr sz="2200" spc="-15" dirty="0">
                <a:solidFill>
                  <a:srgbClr val="252525"/>
                </a:solidFill>
                <a:latin typeface="Calibri"/>
                <a:cs typeface="Calibri"/>
              </a:rPr>
              <a:t> consiste</a:t>
            </a:r>
            <a:r>
              <a:rPr sz="22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52525"/>
                </a:solidFill>
                <a:latin typeface="Calibri"/>
                <a:cs typeface="Calibri"/>
              </a:rPr>
              <a:t>nell’esecuzione</a:t>
            </a:r>
            <a:r>
              <a:rPr sz="2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di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una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scheda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Calibri"/>
                <a:cs typeface="Calibri"/>
              </a:rPr>
              <a:t>operativa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per</a:t>
            </a:r>
            <a:r>
              <a:rPr sz="22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52525"/>
                </a:solidFill>
                <a:latin typeface="Calibri"/>
                <a:cs typeface="Calibri"/>
              </a:rPr>
              <a:t>recuperare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e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52525"/>
                </a:solidFill>
                <a:latin typeface="Calibri"/>
                <a:cs typeface="Calibri"/>
              </a:rPr>
              <a:t>rinforzare</a:t>
            </a:r>
            <a:r>
              <a:rPr sz="22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i</a:t>
            </a:r>
            <a:r>
              <a:rPr sz="22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prerequisiti relativi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al</a:t>
            </a:r>
            <a:r>
              <a:rPr sz="22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52525"/>
                </a:solidFill>
                <a:latin typeface="Calibri"/>
                <a:cs typeface="Calibri"/>
              </a:rPr>
              <a:t>riconoscimento,</a:t>
            </a:r>
            <a:r>
              <a:rPr sz="22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denominazione,</a:t>
            </a:r>
            <a:r>
              <a:rPr sz="2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classificazione</a:t>
            </a:r>
            <a:r>
              <a:rPr sz="22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e </a:t>
            </a:r>
            <a:r>
              <a:rPr sz="2200" spc="-4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rappresentazione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 dei poligoni</a:t>
            </a:r>
            <a:r>
              <a:rPr sz="22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elementari</a:t>
            </a:r>
            <a:r>
              <a:rPr sz="22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quali</a:t>
            </a:r>
            <a:r>
              <a:rPr sz="22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il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triangolo,</a:t>
            </a:r>
            <a:r>
              <a:rPr sz="22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il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Calibri"/>
                <a:cs typeface="Calibri"/>
              </a:rPr>
              <a:t>quadrato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 e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il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parallelogramma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 in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base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 ai</a:t>
            </a:r>
            <a:r>
              <a:rPr sz="22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lati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 e</a:t>
            </a:r>
            <a:r>
              <a:rPr sz="22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agli angoli</a:t>
            </a:r>
            <a:r>
              <a:rPr sz="2200" spc="-5" dirty="0">
                <a:solidFill>
                  <a:srgbClr val="A8BE4D"/>
                </a:solidFill>
                <a:latin typeface="Calibri"/>
                <a:cs typeface="Calibri"/>
              </a:rPr>
              <a:t> </a:t>
            </a:r>
            <a:r>
              <a:rPr sz="2200" u="heavy" spc="-1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(2_scheda</a:t>
            </a:r>
            <a:r>
              <a:rPr sz="2200" u="heavy" spc="1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Prerequisiti)</a:t>
            </a:r>
            <a:r>
              <a:rPr sz="2200" spc="-20" dirty="0">
                <a:solidFill>
                  <a:srgbClr val="A8BE4D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nella</a:t>
            </a:r>
            <a:endParaRPr sz="22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1320"/>
              </a:spcBef>
            </a:pP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visualizzazione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di</a:t>
            </a:r>
            <a:r>
              <a:rPr sz="22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un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52525"/>
                </a:solidFill>
                <a:latin typeface="Calibri"/>
                <a:cs typeface="Calibri"/>
              </a:rPr>
              <a:t>breve</a:t>
            </a:r>
            <a:r>
              <a:rPr sz="22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video</a:t>
            </a:r>
            <a:r>
              <a:rPr sz="22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per</a:t>
            </a:r>
            <a:r>
              <a:rPr sz="22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52525"/>
                </a:solidFill>
                <a:latin typeface="Calibri"/>
                <a:cs typeface="Calibri"/>
              </a:rPr>
              <a:t>orientare</a:t>
            </a:r>
            <a:r>
              <a:rPr sz="22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252525"/>
                </a:solidFill>
                <a:latin typeface="Calibri"/>
                <a:cs typeface="Calibri"/>
              </a:rPr>
              <a:t>l’attenzione</a:t>
            </a:r>
            <a:r>
              <a:rPr sz="2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degli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alunni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su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alcuni</a:t>
            </a:r>
            <a:endParaRPr sz="22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1320"/>
              </a:spcBef>
            </a:pPr>
            <a:r>
              <a:rPr sz="2200" spc="-15" dirty="0">
                <a:solidFill>
                  <a:srgbClr val="252525"/>
                </a:solidFill>
                <a:latin typeface="Calibri"/>
                <a:cs typeface="Calibri"/>
              </a:rPr>
              <a:t>aspetti</a:t>
            </a:r>
            <a:r>
              <a:rPr sz="22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funzionali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252525"/>
                </a:solidFill>
                <a:latin typeface="Calibri"/>
                <a:cs typeface="Calibri"/>
              </a:rPr>
              <a:t>all’attività</a:t>
            </a:r>
            <a:r>
              <a:rPr sz="22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da</a:t>
            </a:r>
            <a:r>
              <a:rPr sz="22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Calibri"/>
                <a:cs typeface="Calibri"/>
              </a:rPr>
              <a:t>svolgere</a:t>
            </a:r>
            <a:r>
              <a:rPr sz="22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22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classe.</a:t>
            </a:r>
            <a:r>
              <a:rPr sz="22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(</a:t>
            </a:r>
            <a:r>
              <a:rPr sz="2200" u="heavy" spc="-1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  <a:hlinkClick r:id="rId2"/>
              </a:rPr>
              <a:t>https://youtu.be/VbpRrW2Ns88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)</a:t>
            </a:r>
            <a:endParaRPr sz="2200" dirty="0">
              <a:latin typeface="Calibri"/>
              <a:cs typeface="Calibri"/>
            </a:endParaRPr>
          </a:p>
          <a:p>
            <a:pPr marL="299085" marR="432434">
              <a:lnSpc>
                <a:spcPct val="150000"/>
              </a:lnSpc>
            </a:pP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Viene</a:t>
            </a:r>
            <a:r>
              <a:rPr sz="22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anche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52525"/>
                </a:solidFill>
                <a:latin typeface="Calibri"/>
                <a:cs typeface="Calibri"/>
              </a:rPr>
              <a:t>consegnata</a:t>
            </a:r>
            <a:r>
              <a:rPr sz="2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una scheda</a:t>
            </a:r>
            <a:r>
              <a:rPr sz="22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per</a:t>
            </a:r>
            <a:r>
              <a:rPr sz="22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accompagnare</a:t>
            </a:r>
            <a:r>
              <a:rPr sz="22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gli</a:t>
            </a:r>
            <a:r>
              <a:rPr sz="22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alunni</a:t>
            </a:r>
            <a:r>
              <a:rPr sz="22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Calibri"/>
                <a:cs typeface="Calibri"/>
              </a:rPr>
              <a:t>nell’analisi</a:t>
            </a:r>
            <a:r>
              <a:rPr sz="22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del </a:t>
            </a:r>
            <a:r>
              <a:rPr sz="2200" spc="-48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video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in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modo</a:t>
            </a:r>
            <a:r>
              <a:rPr sz="22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da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arrivare</a:t>
            </a:r>
            <a:r>
              <a:rPr sz="22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in classe</a:t>
            </a:r>
            <a:r>
              <a:rPr sz="22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52525"/>
                </a:solidFill>
                <a:latin typeface="Calibri"/>
                <a:cs typeface="Calibri"/>
              </a:rPr>
              <a:t>con</a:t>
            </a:r>
            <a:r>
              <a:rPr sz="22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un’idea</a:t>
            </a:r>
            <a:r>
              <a:rPr sz="22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più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solida,</a:t>
            </a:r>
            <a:r>
              <a:rPr sz="22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anche</a:t>
            </a:r>
            <a:r>
              <a:rPr sz="22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se</a:t>
            </a:r>
            <a:r>
              <a:rPr sz="22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Calibri"/>
                <a:cs typeface="Calibri"/>
              </a:rPr>
              <a:t>ancora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in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costruzione,</a:t>
            </a:r>
            <a:r>
              <a:rPr sz="22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Calibri"/>
                <a:cs typeface="Calibri"/>
              </a:rPr>
              <a:t>dell’esperienza</a:t>
            </a:r>
            <a:r>
              <a:rPr sz="22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che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andranno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 a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Calibri"/>
                <a:cs typeface="Calibri"/>
              </a:rPr>
              <a:t>fare</a:t>
            </a:r>
            <a:r>
              <a:rPr sz="22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da</a:t>
            </a:r>
            <a:r>
              <a:rPr sz="22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52525"/>
                </a:solidFill>
                <a:latin typeface="Calibri"/>
                <a:cs typeface="Calibri"/>
              </a:rPr>
              <a:t>quanto</a:t>
            </a:r>
            <a:r>
              <a:rPr sz="22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suggerito</a:t>
            </a:r>
            <a:r>
              <a:rPr sz="22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Calibri"/>
              </a:rPr>
              <a:t>dal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Calibri"/>
                <a:cs typeface="Calibri"/>
              </a:rPr>
              <a:t>lavoro </a:t>
            </a:r>
            <a:r>
              <a:rPr sz="2200" spc="-4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52525"/>
                </a:solidFill>
                <a:latin typeface="Calibri"/>
                <a:cs typeface="Calibri"/>
              </a:rPr>
              <a:t>domestico</a:t>
            </a:r>
            <a:r>
              <a:rPr sz="2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u="heavy" spc="-1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(3_scheda</a:t>
            </a:r>
            <a:r>
              <a:rPr sz="2200" u="heavy" spc="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Analisi</a:t>
            </a:r>
            <a:r>
              <a:rPr sz="2200" u="heavy" spc="-2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video)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46</a:t>
            </a:fld>
            <a:endParaRPr spc="-5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7089" y="656335"/>
            <a:ext cx="9749790" cy="4565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95275" indent="-287020">
              <a:lnSpc>
                <a:spcPct val="150000"/>
              </a:lnSpc>
              <a:spcBef>
                <a:spcPts val="10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In classe,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l’insegnante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fornisce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il </a:t>
            </a:r>
            <a:r>
              <a:rPr sz="2400" i="1" spc="-5" dirty="0">
                <a:solidFill>
                  <a:srgbClr val="252525"/>
                </a:solidFill>
                <a:latin typeface="Calibri"/>
                <a:cs typeface="Calibri"/>
              </a:rPr>
              <a:t>Framework </a:t>
            </a:r>
            <a:r>
              <a:rPr sz="2400" i="1" spc="-10" dirty="0">
                <a:solidFill>
                  <a:srgbClr val="252525"/>
                </a:solidFill>
                <a:latin typeface="Calibri"/>
                <a:cs typeface="Calibri"/>
              </a:rPr>
              <a:t>concettuale</a:t>
            </a:r>
            <a:r>
              <a:rPr sz="2400" i="1" spc="-10" dirty="0">
                <a:solidFill>
                  <a:srgbClr val="A8BE4D"/>
                </a:solid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(4_scheda </a:t>
            </a:r>
            <a:r>
              <a:rPr sz="2400" dirty="0">
                <a:solidFill>
                  <a:srgbClr val="A8BE4D"/>
                </a:solidFill>
                <a:latin typeface="Calibri"/>
                <a:cs typeface="Calibri"/>
              </a:rPr>
              <a:t> </a:t>
            </a:r>
            <a:r>
              <a:rPr sz="2400" u="heavy" spc="-1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Framework)</a:t>
            </a:r>
            <a:r>
              <a:rPr sz="2400" spc="-10" dirty="0">
                <a:solidFill>
                  <a:srgbClr val="A8BE4D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dove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vengono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presentate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le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informazioni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essenziali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relative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al </a:t>
            </a:r>
            <a:r>
              <a:rPr sz="2400" spc="-5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gioco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del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tangram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da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integrare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con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gli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elementi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chiave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di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quanto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già 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affrontato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casa.</a:t>
            </a:r>
            <a:endParaRPr sz="24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50000"/>
              </a:lnSpc>
              <a:spcBef>
                <a:spcPts val="118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La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fase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preparatoria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si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chiude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con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la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252525"/>
                </a:solidFill>
                <a:latin typeface="Calibri"/>
                <a:cs typeface="Calibri"/>
              </a:rPr>
              <a:t>consegna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,</a:t>
            </a:r>
            <a:r>
              <a:rPr sz="24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ovvero</a:t>
            </a:r>
            <a:r>
              <a:rPr sz="24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il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piano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di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lavoro </a:t>
            </a:r>
            <a:r>
              <a:rPr sz="2400" spc="-15" dirty="0">
                <a:solidFill>
                  <a:srgbClr val="A8BE4D"/>
                </a:solid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(5_Piano</a:t>
            </a:r>
            <a:r>
              <a:rPr sz="2400" u="heavy" spc="-2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di</a:t>
            </a:r>
            <a:r>
              <a:rPr sz="2400" u="heavy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2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lavoro)</a:t>
            </a:r>
            <a:r>
              <a:rPr sz="2400" u="heavy" spc="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che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descrive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Calibri"/>
                <a:cs typeface="Calibri"/>
              </a:rPr>
              <a:t>l’attività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che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gli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studenti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dovranno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realizzare </a:t>
            </a:r>
            <a:r>
              <a:rPr sz="2400" spc="-5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in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gruppo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ovvero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un semplice cartoncino di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“Benvenuto”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agli alunni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di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classe </a:t>
            </a:r>
            <a:r>
              <a:rPr sz="2400" spc="-5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prima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con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il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Calibri"/>
                <a:cs typeface="Calibri"/>
              </a:rPr>
              <a:t>Tangram.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47</a:t>
            </a:fld>
            <a:endParaRPr spc="-5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7089" y="918519"/>
            <a:ext cx="10086975" cy="45212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Il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piano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di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lavoro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si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sviluppa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come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segue:</a:t>
            </a:r>
            <a:endParaRPr sz="2400" dirty="0">
              <a:latin typeface="Calibri"/>
              <a:cs typeface="Calibri"/>
            </a:endParaRPr>
          </a:p>
          <a:p>
            <a:pPr marL="299085" marR="742950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ricercare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informazioni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sull’origine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 lo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scopo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del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gioco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del</a:t>
            </a:r>
            <a:r>
              <a:rPr sz="24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tangram</a:t>
            </a:r>
            <a:r>
              <a:rPr sz="24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nei siti </a:t>
            </a:r>
            <a:r>
              <a:rPr sz="2400" spc="-5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raccolti</a:t>
            </a:r>
            <a:r>
              <a:rPr sz="24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sulla bacheca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on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line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i="1" spc="-15" dirty="0">
                <a:solidFill>
                  <a:srgbClr val="252525"/>
                </a:solidFill>
                <a:latin typeface="Calibri"/>
                <a:cs typeface="Calibri"/>
              </a:rPr>
              <a:t>Padlet</a:t>
            </a:r>
            <a:r>
              <a:rPr sz="2400" i="1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252525"/>
                </a:solidFill>
                <a:latin typeface="Calibri"/>
                <a:cs typeface="Calibri"/>
              </a:rPr>
              <a:t>(</a:t>
            </a:r>
            <a:r>
              <a:rPr sz="2400" u="heavy" spc="-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  <a:hlinkClick r:id="rId2"/>
              </a:rPr>
              <a:t>link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18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Trascrivere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brevemente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le</a:t>
            </a:r>
            <a:r>
              <a:rPr sz="24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informazioni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ritenute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essenziali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su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un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foglio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cartaceo</a:t>
            </a:r>
            <a:endParaRPr sz="24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su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Google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documen.t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Inventare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una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figura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con</a:t>
            </a:r>
            <a:r>
              <a:rPr sz="24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il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Calibri"/>
                <a:cs typeface="Calibri"/>
              </a:rPr>
              <a:t>Tangram.</a:t>
            </a:r>
            <a:endParaRPr sz="2400" dirty="0">
              <a:latin typeface="Calibri"/>
              <a:cs typeface="Calibri"/>
            </a:endParaRPr>
          </a:p>
          <a:p>
            <a:pPr marL="299085" marR="553720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Incollare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la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figura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su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un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cartoncino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disegnare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un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fumetto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con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un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saluto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di </a:t>
            </a:r>
            <a:r>
              <a:rPr sz="2400" spc="-5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benvenuto.</a:t>
            </a:r>
            <a:endParaRPr sz="2400" dirty="0">
              <a:latin typeface="Calibri"/>
              <a:cs typeface="Calibri"/>
            </a:endParaRPr>
          </a:p>
          <a:p>
            <a:pPr marL="299085" marR="330835" indent="-287020">
              <a:lnSpc>
                <a:spcPct val="100000"/>
              </a:lnSpc>
              <a:spcBef>
                <a:spcPts val="118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Incollare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sempre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sul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cartoncino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il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foglio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con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le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informazioni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raccolte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sul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gioco </a:t>
            </a:r>
            <a:r>
              <a:rPr sz="2400" spc="-5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del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Calibri"/>
                <a:cs typeface="Calibri"/>
              </a:rPr>
              <a:t>Tangram.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48</a:t>
            </a:fld>
            <a:endParaRPr spc="-5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379152"/>
              </p:ext>
            </p:extLst>
          </p:nvPr>
        </p:nvGraphicFramePr>
        <p:xfrm>
          <a:off x="600075" y="601662"/>
          <a:ext cx="10960735" cy="563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2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4012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  <a:lnT w="19050">
                      <a:solidFill>
                        <a:srgbClr val="83992A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25" dirty="0">
                          <a:latin typeface="Calibri"/>
                          <a:cs typeface="Calibri"/>
                        </a:rPr>
                        <a:t>FASI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PROGETTAZIONE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1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62230" marR="264795">
                        <a:lnSpc>
                          <a:spcPct val="150000"/>
                        </a:lnSpc>
                        <a:spcBef>
                          <a:spcPts val="1450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Operatoria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[logica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didattica: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learning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doing]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b="1" spc="-25" dirty="0">
                          <a:latin typeface="Calibri"/>
                          <a:cs typeface="Calibri"/>
                        </a:rPr>
                        <a:t>FASE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25" dirty="0">
                          <a:latin typeface="Calibri"/>
                          <a:cs typeface="Calibri"/>
                        </a:rPr>
                        <a:t>OPERATORIA</a:t>
                      </a:r>
                      <a:r>
                        <a:rPr sz="1800" b="1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b="1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E’ la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Micro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attività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produzione.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Consta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nella</a:t>
                      </a:r>
                      <a:r>
                        <a:rPr sz="18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richiesta</a:t>
                      </a:r>
                      <a:r>
                        <a:rPr sz="18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risolvere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il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62230" marR="1588770">
                        <a:lnSpc>
                          <a:spcPct val="150000"/>
                        </a:lnSpc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problema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lavorare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sulla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situazione</a:t>
                      </a:r>
                      <a:r>
                        <a:rPr sz="1800" i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stimolo</a:t>
                      </a:r>
                      <a:r>
                        <a:rPr sz="1800" i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attraverso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produzione</a:t>
                      </a:r>
                      <a:r>
                        <a:rPr sz="1800" i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un </a:t>
                      </a:r>
                      <a:r>
                        <a:rPr sz="1800" i="1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artefatto/contenuto.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05130" indent="-343535">
                        <a:lnSpc>
                          <a:spcPct val="100000"/>
                        </a:lnSpc>
                        <a:spcBef>
                          <a:spcPts val="1085"/>
                        </a:spcBef>
                        <a:buFont typeface="Wingdings"/>
                        <a:buChar char=""/>
                        <a:tabLst>
                          <a:tab pos="405130" algn="l"/>
                          <a:tab pos="405765" algn="l"/>
                        </a:tabLst>
                      </a:pPr>
                      <a:r>
                        <a:rPr sz="1800" b="1" i="1" spc="-5" dirty="0">
                          <a:latin typeface="Calibri"/>
                          <a:cs typeface="Calibri"/>
                        </a:rPr>
                        <a:t>Prevedere</a:t>
                      </a:r>
                      <a:r>
                        <a:rPr sz="1800" b="1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lavoro</a:t>
                      </a:r>
                      <a:r>
                        <a:rPr sz="1800" b="1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 coppia</a:t>
                      </a:r>
                      <a:r>
                        <a:rPr sz="1800" b="1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gruppo</a:t>
                      </a:r>
                      <a:r>
                        <a:rPr sz="1800" b="1" i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b="1" i="1" spc="-10" dirty="0">
                          <a:latin typeface="Calibri"/>
                          <a:cs typeface="Calibri"/>
                        </a:rPr>
                        <a:t>fare</a:t>
                      </a:r>
                      <a:r>
                        <a:rPr sz="1800" b="1" i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insieme)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05130" indent="-343535">
                        <a:lnSpc>
                          <a:spcPct val="100000"/>
                        </a:lnSpc>
                        <a:spcBef>
                          <a:spcPts val="1075"/>
                        </a:spcBef>
                        <a:buFont typeface="Wingdings"/>
                        <a:buChar char=""/>
                        <a:tabLst>
                          <a:tab pos="405130" algn="l"/>
                          <a:tab pos="405765" algn="l"/>
                        </a:tabLst>
                      </a:pPr>
                      <a:r>
                        <a:rPr sz="1800" i="1" spc="-15" dirty="0">
                          <a:latin typeface="Calibri"/>
                          <a:cs typeface="Calibri"/>
                        </a:rPr>
                        <a:t>Portare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alla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produzione di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800" b="1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10" dirty="0">
                          <a:latin typeface="Calibri"/>
                          <a:cs typeface="Calibri"/>
                        </a:rPr>
                        <a:t>artefatto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8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cartellone-</a:t>
                      </a:r>
                      <a:r>
                        <a:rPr sz="1800" i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componimento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piccolo</a:t>
                      </a:r>
                      <a:r>
                        <a:rPr sz="18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video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tema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0513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800" i="1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una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 mini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ricerca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rete,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...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(fare</a:t>
                      </a:r>
                      <a:r>
                        <a:rPr sz="1800" b="1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esperienza)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05130" indent="-343535">
                        <a:lnSpc>
                          <a:spcPct val="100000"/>
                        </a:lnSpc>
                        <a:spcBef>
                          <a:spcPts val="1080"/>
                        </a:spcBef>
                        <a:buFont typeface="Wingdings"/>
                        <a:buChar char=""/>
                        <a:tabLst>
                          <a:tab pos="405130" algn="l"/>
                          <a:tab pos="405765" algn="l"/>
                        </a:tabLst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Prevedere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momento</a:t>
                      </a:r>
                      <a:r>
                        <a:rPr sz="1800" b="1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di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condivisione</a:t>
                      </a:r>
                      <a:r>
                        <a:rPr sz="1800" b="1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classe</a:t>
                      </a:r>
                      <a:r>
                        <a:rPr sz="18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dei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vari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artefatti costruiti</a:t>
                      </a:r>
                      <a:r>
                        <a:rPr sz="1800" i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(esporre)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51943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i="1" spc="-10" dirty="0">
                          <a:latin typeface="Calibri"/>
                          <a:cs typeface="Calibri"/>
                        </a:rPr>
                        <a:t>TEMPO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20" dirty="0">
                          <a:latin typeface="Calibri"/>
                          <a:cs typeface="Calibri"/>
                        </a:rPr>
                        <a:t>ATTUAZIONE</a:t>
                      </a:r>
                      <a:r>
                        <a:rPr sz="18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Breve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2-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ore)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988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778510">
                        <a:lnSpc>
                          <a:spcPct val="100000"/>
                        </a:lnSpc>
                        <a:spcBef>
                          <a:spcPts val="890"/>
                        </a:spcBef>
                        <a:tabLst>
                          <a:tab pos="10068560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49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53791"/>
            <a:ext cx="761503" cy="6064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6984" y="3153791"/>
            <a:ext cx="755015" cy="6064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2300" y="1519808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398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02507" y="717549"/>
            <a:ext cx="47986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" dirty="0"/>
              <a:t>COSA</a:t>
            </a:r>
            <a:r>
              <a:rPr sz="4000" spc="-40" dirty="0"/>
              <a:t> FACCIAMO </a:t>
            </a:r>
            <a:r>
              <a:rPr sz="4000" spc="-10" dirty="0"/>
              <a:t>OGGI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1183944" y="1549200"/>
            <a:ext cx="9615805" cy="401764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459"/>
              </a:spcBef>
              <a:buClr>
                <a:srgbClr val="83992A"/>
              </a:buClr>
              <a:buSzPct val="114583"/>
              <a:buAutoNum type="arabicPeriod"/>
              <a:tabLst>
                <a:tab pos="469265" algn="l"/>
                <a:tab pos="469900" algn="l"/>
              </a:tabLst>
            </a:pP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Progettare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lavorare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per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EAS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nella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logica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dell’apprendimento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significativo</a:t>
            </a:r>
            <a:endParaRPr sz="2400" dirty="0">
              <a:latin typeface="Calibri"/>
              <a:cs typeface="Calibri"/>
            </a:endParaRPr>
          </a:p>
          <a:p>
            <a:pPr marL="469265" marR="1534795" indent="-457200">
              <a:lnSpc>
                <a:spcPts val="2880"/>
              </a:lnSpc>
              <a:spcBef>
                <a:spcPts val="1200"/>
              </a:spcBef>
              <a:buClr>
                <a:srgbClr val="83992A"/>
              </a:buClr>
              <a:buSzPct val="114583"/>
              <a:buAutoNum type="arabicPeriod"/>
              <a:tabLst>
                <a:tab pos="469265" algn="l"/>
                <a:tab pos="469900" algn="l"/>
                <a:tab pos="1758950" algn="l"/>
              </a:tabLst>
            </a:pP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Riflettere	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sul passaggio dall’insegnamento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all’apprendimento </a:t>
            </a:r>
            <a:r>
              <a:rPr sz="2400" spc="-5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competente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 dirty="0">
              <a:latin typeface="Calibri"/>
              <a:cs typeface="Calibri"/>
            </a:endParaRPr>
          </a:p>
          <a:p>
            <a:pPr marL="4022090" marR="5080">
              <a:lnSpc>
                <a:spcPct val="15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«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Il</a:t>
            </a:r>
            <a:r>
              <a:rPr sz="2000" i="1" spc="5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nostro</a:t>
            </a:r>
            <a:r>
              <a:rPr sz="2000" i="1" spc="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cervello</a:t>
            </a:r>
            <a:r>
              <a:rPr sz="2000" i="1" spc="4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funziona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esattamente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così:</a:t>
            </a:r>
            <a:r>
              <a:rPr sz="2000" i="1" spc="5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parte </a:t>
            </a:r>
            <a:r>
              <a:rPr sz="2000" i="1" spc="-5" dirty="0">
                <a:latin typeface="Calibri"/>
                <a:cs typeface="Calibri"/>
              </a:rPr>
              <a:t> da un </a:t>
            </a:r>
            <a:r>
              <a:rPr sz="2000" i="1" spc="-10" dirty="0">
                <a:latin typeface="Calibri"/>
                <a:cs typeface="Calibri"/>
              </a:rPr>
              <a:t>set </a:t>
            </a:r>
            <a:r>
              <a:rPr sz="2000" i="1" spc="-5" dirty="0">
                <a:latin typeface="Calibri"/>
                <a:cs typeface="Calibri"/>
              </a:rPr>
              <a:t>di informazioni che già possiede </a:t>
            </a:r>
            <a:r>
              <a:rPr sz="2000" i="1" dirty="0">
                <a:latin typeface="Calibri"/>
                <a:cs typeface="Calibri"/>
              </a:rPr>
              <a:t>e </a:t>
            </a:r>
            <a:r>
              <a:rPr sz="2000" i="1" spc="-5" dirty="0">
                <a:latin typeface="Calibri"/>
                <a:cs typeface="Calibri"/>
              </a:rPr>
              <a:t>che sono </a:t>
            </a:r>
            <a:r>
              <a:rPr sz="2000" i="1" dirty="0">
                <a:latin typeface="Calibri"/>
                <a:cs typeface="Calibri"/>
              </a:rPr>
              <a:t>il </a:t>
            </a:r>
            <a:r>
              <a:rPr sz="2000" i="1" spc="-44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risultato </a:t>
            </a:r>
            <a:r>
              <a:rPr sz="2000" i="1" spc="-5" dirty="0">
                <a:latin typeface="Calibri"/>
                <a:cs typeface="Calibri"/>
              </a:rPr>
              <a:t>delle sue esperienze pregresse, </a:t>
            </a:r>
            <a:r>
              <a:rPr sz="2000" i="1" dirty="0">
                <a:latin typeface="Calibri"/>
                <a:cs typeface="Calibri"/>
              </a:rPr>
              <a:t>le </a:t>
            </a:r>
            <a:r>
              <a:rPr sz="2000" i="1" spc="-10" dirty="0">
                <a:latin typeface="Calibri"/>
                <a:cs typeface="Calibri"/>
              </a:rPr>
              <a:t>corregge </a:t>
            </a:r>
            <a:r>
              <a:rPr sz="2000" i="1" spc="-5" dirty="0">
                <a:latin typeface="Calibri"/>
                <a:cs typeface="Calibri"/>
              </a:rPr>
              <a:t> sulla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base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delle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nuove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esperienze</a:t>
            </a:r>
            <a:r>
              <a:rPr sz="2000" spc="-5" dirty="0">
                <a:latin typeface="Calibri"/>
                <a:cs typeface="Calibri"/>
              </a:rPr>
              <a:t>»</a:t>
            </a:r>
            <a:endParaRPr sz="2000" dirty="0">
              <a:latin typeface="Calibri"/>
              <a:cs typeface="Calibri"/>
            </a:endParaRPr>
          </a:p>
          <a:p>
            <a:pPr marL="4022090" marR="283845">
              <a:lnSpc>
                <a:spcPct val="100000"/>
              </a:lnSpc>
              <a:spcBef>
                <a:spcPts val="425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5" dirty="0">
                <a:latin typeface="Calibri"/>
                <a:cs typeface="Calibri"/>
              </a:rPr>
              <a:t> Rivoltella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La Previsione,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Neuroscienze,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apprendimento </a:t>
            </a:r>
            <a:r>
              <a:rPr sz="1200" i="1" dirty="0">
                <a:latin typeface="Calibri"/>
                <a:cs typeface="Calibri"/>
              </a:rPr>
              <a:t>, </a:t>
            </a:r>
            <a:r>
              <a:rPr sz="1200" i="1" spc="-5" dirty="0">
                <a:latin typeface="Calibri"/>
                <a:cs typeface="Calibri"/>
              </a:rPr>
              <a:t>didattica,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La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Scuola,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BS,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2014,</a:t>
            </a:r>
            <a:r>
              <a:rPr sz="1200" spc="-5" dirty="0">
                <a:latin typeface="Calibri"/>
                <a:cs typeface="Calibri"/>
              </a:rPr>
              <a:t> p.23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66950" y="3018942"/>
            <a:ext cx="2284095" cy="3178175"/>
            <a:chOff x="2266950" y="3018942"/>
            <a:chExt cx="2284095" cy="31781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0" y="3037992"/>
              <a:ext cx="2245614" cy="313969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76475" y="3028467"/>
              <a:ext cx="2265045" cy="3159125"/>
            </a:xfrm>
            <a:custGeom>
              <a:avLst/>
              <a:gdLst/>
              <a:ahLst/>
              <a:cxnLst/>
              <a:rect l="l" t="t" r="r" b="b"/>
              <a:pathLst>
                <a:path w="2265045" h="3159125">
                  <a:moveTo>
                    <a:pt x="0" y="3158744"/>
                  </a:moveTo>
                  <a:lnTo>
                    <a:pt x="2264664" y="3158744"/>
                  </a:lnTo>
                  <a:lnTo>
                    <a:pt x="2264664" y="0"/>
                  </a:lnTo>
                  <a:lnTo>
                    <a:pt x="0" y="0"/>
                  </a:lnTo>
                  <a:lnTo>
                    <a:pt x="0" y="3158744"/>
                  </a:lnTo>
                  <a:close/>
                </a:path>
              </a:pathLst>
            </a:custGeom>
            <a:ln w="1905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702797" y="6510858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latin typeface="Calibri"/>
                <a:cs typeface="Calibri"/>
              </a:rPr>
              <a:t>5</a:t>
            </a:fld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7089" y="692346"/>
            <a:ext cx="9745980" cy="4784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6510" indent="-287020">
              <a:lnSpc>
                <a:spcPct val="140000"/>
              </a:lnSpc>
              <a:spcBef>
                <a:spcPts val="10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In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questa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fase,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l’insegnante consegna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ai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singoli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gruppi il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materiale di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lavoro: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cartoncini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colorati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con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il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tangram stampato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da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ritagliare</a:t>
            </a:r>
            <a:r>
              <a:rPr sz="2400" spc="-10" dirty="0">
                <a:solidFill>
                  <a:srgbClr val="A8BE4D"/>
                </a:solid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(6_scheda </a:t>
            </a:r>
            <a:r>
              <a:rPr sz="2400" u="heavy" spc="-4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Tangram </a:t>
            </a:r>
            <a:r>
              <a:rPr sz="2400" spc="-35" dirty="0">
                <a:solidFill>
                  <a:srgbClr val="A8BE4D"/>
                </a:solid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da ritagliare),</a:t>
            </a:r>
            <a:r>
              <a:rPr sz="2400" spc="-5" dirty="0">
                <a:solidFill>
                  <a:srgbClr val="A8BE4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cartoncino nero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dove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incollare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la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figura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inventata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con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la 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composizione</a:t>
            </a:r>
            <a:r>
              <a:rPr sz="24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dei</a:t>
            </a:r>
            <a:r>
              <a:rPr sz="24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7</a:t>
            </a:r>
            <a:r>
              <a:rPr sz="24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pezzi</a:t>
            </a:r>
            <a:r>
              <a:rPr sz="24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del</a:t>
            </a:r>
            <a:r>
              <a:rPr sz="24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Calibri"/>
                <a:cs typeface="Calibri"/>
              </a:rPr>
              <a:t>Tangram,</a:t>
            </a:r>
            <a:r>
              <a:rPr sz="24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scheda</a:t>
            </a:r>
            <a:r>
              <a:rPr sz="24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con</a:t>
            </a:r>
            <a:r>
              <a:rPr sz="24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alcune</a:t>
            </a:r>
            <a:r>
              <a:rPr sz="24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frasi</a:t>
            </a:r>
            <a:r>
              <a:rPr sz="24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24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parole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guida</a:t>
            </a:r>
            <a:r>
              <a:rPr sz="2400" dirty="0">
                <a:solidFill>
                  <a:srgbClr val="A8BE4D"/>
                </a:solid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(7_scheda </a:t>
            </a:r>
            <a:r>
              <a:rPr sz="2400" u="heavy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guida </a:t>
            </a:r>
            <a:r>
              <a:rPr sz="2400" u="heavy" spc="-1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ricerca </a:t>
            </a:r>
            <a:r>
              <a:rPr sz="2400" u="heavy" spc="-1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Info)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da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integrare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con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le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informazioni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che man </a:t>
            </a:r>
            <a:r>
              <a:rPr sz="2400" spc="-5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mano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gli alunni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raccoglieranno</a:t>
            </a:r>
            <a:r>
              <a:rPr sz="24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durante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l’attività.</a:t>
            </a:r>
            <a:endParaRPr sz="24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4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Dà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tempi di 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lavoro,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costituisce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gruppi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eterogenei,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accoglienti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amichevoli </a:t>
            </a:r>
            <a:r>
              <a:rPr sz="2400" spc="-5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in cui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anche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bambini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con disabilità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con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Bisogni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Educativi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Speciali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(BES)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presenti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in classe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possano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avvertire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il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desiderio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di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imparare,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di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migliorarsi.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50</a:t>
            </a:fld>
            <a:endParaRPr spc="-5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1506" y="706526"/>
            <a:ext cx="9376410" cy="4892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40000"/>
              </a:lnSpc>
              <a:spcBef>
                <a:spcPts val="100"/>
              </a:spcBef>
              <a:buClr>
                <a:srgbClr val="83992A"/>
              </a:buClr>
              <a:buSzPct val="113157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livello</a:t>
            </a:r>
            <a:r>
              <a:rPr sz="19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252525"/>
                </a:solidFill>
                <a:latin typeface="Calibri"/>
                <a:cs typeface="Calibri"/>
              </a:rPr>
              <a:t>operativo,</a:t>
            </a:r>
            <a:r>
              <a:rPr sz="19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l’insegnante,</a:t>
            </a:r>
            <a:r>
              <a:rPr sz="19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richiamandosi</a:t>
            </a:r>
            <a:r>
              <a:rPr sz="19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al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modello</a:t>
            </a:r>
            <a:r>
              <a:rPr sz="19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di</a:t>
            </a:r>
            <a:r>
              <a:rPr sz="19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apprendimento</a:t>
            </a:r>
            <a:r>
              <a:rPr sz="19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252525"/>
                </a:solidFill>
                <a:latin typeface="Calibri"/>
                <a:cs typeface="Calibri"/>
              </a:rPr>
              <a:t>cooperativo</a:t>
            </a:r>
            <a:r>
              <a:rPr sz="19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del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252525"/>
                </a:solidFill>
                <a:latin typeface="Calibri"/>
                <a:cs typeface="Calibri"/>
              </a:rPr>
              <a:t>Learning</a:t>
            </a:r>
            <a:r>
              <a:rPr sz="1900" i="1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i="1" spc="-30" dirty="0">
                <a:solidFill>
                  <a:srgbClr val="252525"/>
                </a:solidFill>
                <a:latin typeface="Calibri"/>
                <a:cs typeface="Calibri"/>
              </a:rPr>
              <a:t>Together</a:t>
            </a:r>
            <a:r>
              <a:rPr sz="1900" spc="-30" dirty="0">
                <a:solidFill>
                  <a:srgbClr val="252525"/>
                </a:solidFill>
                <a:latin typeface="Calibri"/>
                <a:cs typeface="Calibri"/>
              </a:rPr>
              <a:t>,</a:t>
            </a:r>
            <a:r>
              <a:rPr sz="19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sceglie</a:t>
            </a:r>
            <a:r>
              <a:rPr sz="19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252525"/>
                </a:solidFill>
                <a:latin typeface="Calibri"/>
                <a:cs typeface="Calibri"/>
              </a:rPr>
              <a:t>quattro</a:t>
            </a:r>
            <a:r>
              <a:rPr sz="1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alunni</a:t>
            </a:r>
            <a:r>
              <a:rPr sz="19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per</a:t>
            </a:r>
            <a:r>
              <a:rPr sz="19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ogni</a:t>
            </a:r>
            <a:r>
              <a:rPr sz="19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gruppo</a:t>
            </a:r>
            <a:r>
              <a:rPr sz="19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252525"/>
                </a:solidFill>
                <a:latin typeface="Calibri"/>
                <a:cs typeface="Calibri"/>
              </a:rPr>
              <a:t>eterogeno</a:t>
            </a:r>
            <a:r>
              <a:rPr sz="19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secondo</a:t>
            </a:r>
            <a:r>
              <a:rPr sz="1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la</a:t>
            </a:r>
            <a:r>
              <a:rPr sz="19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tecnica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252525"/>
                </a:solidFill>
                <a:latin typeface="Calibri"/>
                <a:cs typeface="Calibri"/>
              </a:rPr>
              <a:t>randomizzata</a:t>
            </a:r>
            <a:r>
              <a:rPr sz="19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per</a:t>
            </a:r>
            <a:r>
              <a:rPr sz="19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livelli</a:t>
            </a:r>
            <a:r>
              <a:rPr sz="19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(</a:t>
            </a:r>
            <a:r>
              <a:rPr sz="1900" i="1" spc="-5" dirty="0">
                <a:solidFill>
                  <a:srgbClr val="252525"/>
                </a:solidFill>
                <a:latin typeface="Calibri"/>
                <a:cs typeface="Calibri"/>
              </a:rPr>
              <a:t>gruppi</a:t>
            </a:r>
            <a:r>
              <a:rPr sz="1900" i="1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252525"/>
                </a:solidFill>
                <a:latin typeface="Calibri"/>
                <a:cs typeface="Calibri"/>
              </a:rPr>
              <a:t>selezionati</a:t>
            </a:r>
            <a:r>
              <a:rPr sz="1900" i="1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252525"/>
                </a:solidFill>
                <a:latin typeface="Calibri"/>
                <a:cs typeface="Calibri"/>
              </a:rPr>
              <a:t>dall’insegnante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),</a:t>
            </a:r>
            <a:r>
              <a:rPr sz="19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assegna</a:t>
            </a:r>
            <a:r>
              <a:rPr sz="19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9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ciascun</a:t>
            </a:r>
            <a:r>
              <a:rPr sz="19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252525"/>
                </a:solidFill>
                <a:latin typeface="Calibri"/>
                <a:cs typeface="Calibri"/>
              </a:rPr>
              <a:t>studente</a:t>
            </a:r>
            <a:r>
              <a:rPr sz="19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un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 ruolo</a:t>
            </a:r>
            <a:r>
              <a:rPr sz="19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specifico</a:t>
            </a:r>
            <a:r>
              <a:rPr sz="1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da</a:t>
            </a:r>
            <a:r>
              <a:rPr sz="1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assumere</a:t>
            </a:r>
            <a:r>
              <a:rPr sz="19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come</a:t>
            </a:r>
            <a:r>
              <a:rPr sz="19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il</a:t>
            </a:r>
            <a:r>
              <a:rPr sz="19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i="1" spc="-15" dirty="0">
                <a:solidFill>
                  <a:srgbClr val="252525"/>
                </a:solidFill>
                <a:latin typeface="Calibri"/>
                <a:cs typeface="Calibri"/>
              </a:rPr>
              <a:t>lettore</a:t>
            </a:r>
            <a:r>
              <a:rPr sz="1900" i="1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1900" i="1" spc="-10" dirty="0">
                <a:solidFill>
                  <a:srgbClr val="252525"/>
                </a:solidFill>
                <a:latin typeface="Calibri"/>
                <a:cs typeface="Calibri"/>
              </a:rPr>
              <a:t> redattore</a:t>
            </a:r>
            <a:r>
              <a:rPr sz="1900" i="1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che</a:t>
            </a:r>
            <a:r>
              <a:rPr sz="1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legge</a:t>
            </a:r>
            <a:r>
              <a:rPr sz="19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la</a:t>
            </a:r>
            <a:r>
              <a:rPr sz="19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consegna</a:t>
            </a:r>
            <a:r>
              <a:rPr sz="19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19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252525"/>
                </a:solidFill>
                <a:latin typeface="Calibri"/>
                <a:cs typeface="Calibri"/>
              </a:rPr>
              <a:t>completa</a:t>
            </a:r>
            <a:r>
              <a:rPr sz="1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la </a:t>
            </a:r>
            <a:r>
              <a:rPr sz="1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scheda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predisposta</a:t>
            </a:r>
            <a:r>
              <a:rPr sz="19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sulla</a:t>
            </a:r>
            <a:r>
              <a:rPr sz="1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descrizione</a:t>
            </a:r>
            <a:r>
              <a:rPr sz="19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del</a:t>
            </a:r>
            <a:r>
              <a:rPr sz="19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30" dirty="0">
                <a:solidFill>
                  <a:srgbClr val="252525"/>
                </a:solidFill>
                <a:latin typeface="Calibri"/>
                <a:cs typeface="Calibri"/>
              </a:rPr>
              <a:t>Tangram</a:t>
            </a:r>
            <a:r>
              <a:rPr sz="19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sulla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 base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delle</a:t>
            </a:r>
            <a:r>
              <a:rPr sz="19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informazioni</a:t>
            </a:r>
            <a:r>
              <a:rPr sz="19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che</a:t>
            </a:r>
            <a:r>
              <a:rPr sz="19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via</a:t>
            </a:r>
            <a:r>
              <a:rPr sz="19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via </a:t>
            </a:r>
            <a:r>
              <a:rPr sz="1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252525"/>
                </a:solidFill>
                <a:latin typeface="Calibri"/>
                <a:cs typeface="Calibri"/>
              </a:rPr>
              <a:t>raccolgono</a:t>
            </a:r>
            <a:r>
              <a:rPr sz="19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252525"/>
                </a:solidFill>
                <a:latin typeface="Calibri"/>
                <a:cs typeface="Calibri"/>
              </a:rPr>
              <a:t>durante</a:t>
            </a:r>
            <a:r>
              <a:rPr sz="19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la</a:t>
            </a:r>
            <a:r>
              <a:rPr sz="19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ricerca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252525"/>
                </a:solidFill>
                <a:latin typeface="Calibri"/>
                <a:cs typeface="Calibri"/>
              </a:rPr>
              <a:t>tra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 le</a:t>
            </a:r>
            <a:r>
              <a:rPr sz="19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risorse</a:t>
            </a:r>
            <a:r>
              <a:rPr sz="19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messe</a:t>
            </a:r>
            <a:r>
              <a:rPr sz="19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disposizione</a:t>
            </a:r>
            <a:r>
              <a:rPr sz="19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sulla</a:t>
            </a:r>
            <a:r>
              <a:rPr sz="1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bacheca</a:t>
            </a:r>
            <a:r>
              <a:rPr sz="19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Padlet,</a:t>
            </a:r>
            <a:r>
              <a:rPr sz="19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lo </a:t>
            </a:r>
            <a:r>
              <a:rPr sz="1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i="1" spc="-15" dirty="0">
                <a:solidFill>
                  <a:srgbClr val="252525"/>
                </a:solidFill>
                <a:latin typeface="Calibri"/>
                <a:cs typeface="Calibri"/>
              </a:rPr>
              <a:t>sperimentatore</a:t>
            </a:r>
            <a:r>
              <a:rPr sz="1900" i="1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che</a:t>
            </a:r>
            <a:r>
              <a:rPr sz="19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esegue</a:t>
            </a:r>
            <a:r>
              <a:rPr sz="19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le</a:t>
            </a:r>
            <a:r>
              <a:rPr sz="19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252525"/>
                </a:solidFill>
                <a:latin typeface="Calibri"/>
                <a:cs typeface="Calibri"/>
              </a:rPr>
              <a:t>procedure</a:t>
            </a:r>
            <a:r>
              <a:rPr sz="19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per</a:t>
            </a:r>
            <a:r>
              <a:rPr sz="19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252525"/>
                </a:solidFill>
                <a:latin typeface="Calibri"/>
                <a:cs typeface="Calibri"/>
              </a:rPr>
              <a:t>costruire</a:t>
            </a:r>
            <a:r>
              <a:rPr sz="19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il</a:t>
            </a:r>
            <a:r>
              <a:rPr sz="19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252525"/>
                </a:solidFill>
                <a:latin typeface="Calibri"/>
                <a:cs typeface="Calibri"/>
              </a:rPr>
              <a:t>tangram</a:t>
            </a:r>
            <a:r>
              <a:rPr sz="19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aiutandosi</a:t>
            </a:r>
            <a:r>
              <a:rPr sz="19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anche</a:t>
            </a:r>
            <a:r>
              <a:rPr sz="19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con</a:t>
            </a:r>
            <a:r>
              <a:rPr sz="19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alcuni </a:t>
            </a:r>
            <a:r>
              <a:rPr sz="1900" spc="-4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esempi</a:t>
            </a:r>
            <a:r>
              <a:rPr sz="1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di </a:t>
            </a:r>
            <a:r>
              <a:rPr sz="1900" spc="-15" dirty="0">
                <a:solidFill>
                  <a:srgbClr val="252525"/>
                </a:solidFill>
                <a:latin typeface="Calibri"/>
                <a:cs typeface="Calibri"/>
              </a:rPr>
              <a:t>figure</a:t>
            </a:r>
            <a:r>
              <a:rPr sz="19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con</a:t>
            </a:r>
            <a:r>
              <a:rPr sz="19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il</a:t>
            </a:r>
            <a:r>
              <a:rPr sz="19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252525"/>
                </a:solidFill>
                <a:latin typeface="Calibri"/>
                <a:cs typeface="Calibri"/>
              </a:rPr>
              <a:t>tangram</a:t>
            </a:r>
            <a:r>
              <a:rPr sz="1900" spc="15" dirty="0">
                <a:solidFill>
                  <a:srgbClr val="A8BE4D"/>
                </a:solidFill>
                <a:latin typeface="Calibri"/>
                <a:cs typeface="Calibri"/>
              </a:rPr>
              <a:t> </a:t>
            </a:r>
            <a:r>
              <a:rPr sz="1900" u="heavy" spc="-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(8_esempi</a:t>
            </a:r>
            <a:r>
              <a:rPr sz="1900" u="heavy" spc="2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 </a:t>
            </a:r>
            <a:r>
              <a:rPr sz="1900" u="heavy" spc="-1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tangram)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;</a:t>
            </a:r>
            <a:r>
              <a:rPr sz="19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l’</a:t>
            </a:r>
            <a:r>
              <a:rPr sz="1900" i="1" spc="-10" dirty="0">
                <a:solidFill>
                  <a:srgbClr val="252525"/>
                </a:solidFill>
                <a:latin typeface="Calibri"/>
                <a:cs typeface="Calibri"/>
              </a:rPr>
              <a:t>operatore</a:t>
            </a:r>
            <a:r>
              <a:rPr sz="1900" i="1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che </a:t>
            </a:r>
            <a:r>
              <a:rPr sz="1900" spc="-25" dirty="0">
                <a:solidFill>
                  <a:srgbClr val="252525"/>
                </a:solidFill>
                <a:latin typeface="Calibri"/>
                <a:cs typeface="Calibri"/>
              </a:rPr>
              <a:t>fotografa</a:t>
            </a:r>
            <a:r>
              <a:rPr sz="19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lo </a:t>
            </a:r>
            <a:r>
              <a:rPr sz="1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252525"/>
                </a:solidFill>
                <a:latin typeface="Calibri"/>
                <a:cs typeface="Calibri"/>
              </a:rPr>
              <a:t>sperimentatore</a:t>
            </a:r>
            <a:r>
              <a:rPr sz="19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mentre</a:t>
            </a:r>
            <a:r>
              <a:rPr sz="19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252525"/>
                </a:solidFill>
                <a:latin typeface="Calibri"/>
                <a:cs typeface="Calibri"/>
              </a:rPr>
              <a:t>realizza</a:t>
            </a:r>
            <a:r>
              <a:rPr sz="19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la</a:t>
            </a:r>
            <a:r>
              <a:rPr sz="19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252525"/>
                </a:solidFill>
                <a:latin typeface="Calibri"/>
                <a:cs typeface="Calibri"/>
              </a:rPr>
              <a:t>figura,</a:t>
            </a:r>
            <a:r>
              <a:rPr sz="19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1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252525"/>
                </a:solidFill>
                <a:latin typeface="Calibri"/>
                <a:cs typeface="Calibri"/>
              </a:rPr>
              <a:t>salva</a:t>
            </a:r>
            <a:r>
              <a:rPr sz="19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tutta</a:t>
            </a:r>
            <a:r>
              <a:rPr sz="1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la</a:t>
            </a:r>
            <a:r>
              <a:rPr sz="19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documentazione</a:t>
            </a:r>
            <a:r>
              <a:rPr sz="19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252525"/>
                </a:solidFill>
                <a:latin typeface="Calibri"/>
                <a:cs typeface="Calibri"/>
              </a:rPr>
              <a:t>prodotta</a:t>
            </a:r>
            <a:r>
              <a:rPr sz="19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nel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repository</a:t>
            </a:r>
            <a:r>
              <a:rPr sz="19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di</a:t>
            </a:r>
            <a:r>
              <a:rPr sz="1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classe;</a:t>
            </a:r>
            <a:r>
              <a:rPr sz="19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un</a:t>
            </a:r>
            <a:r>
              <a:rPr sz="19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252525"/>
                </a:solidFill>
                <a:latin typeface="Calibri"/>
                <a:cs typeface="Calibri"/>
              </a:rPr>
              <a:t>moderatore</a:t>
            </a:r>
            <a:r>
              <a:rPr sz="1900" i="1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che</a:t>
            </a:r>
            <a:r>
              <a:rPr sz="1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252525"/>
                </a:solidFill>
                <a:latin typeface="Calibri"/>
                <a:cs typeface="Calibri"/>
              </a:rPr>
              <a:t>fa</a:t>
            </a:r>
            <a:r>
              <a:rPr sz="19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252525"/>
                </a:solidFill>
                <a:latin typeface="Calibri"/>
                <a:cs typeface="Calibri"/>
              </a:rPr>
              <a:t>rispettare</a:t>
            </a:r>
            <a:r>
              <a:rPr sz="19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i</a:t>
            </a:r>
            <a:r>
              <a:rPr sz="1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turni</a:t>
            </a:r>
            <a:r>
              <a:rPr sz="19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per</a:t>
            </a:r>
            <a:r>
              <a:rPr sz="19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parlare,</a:t>
            </a:r>
            <a:r>
              <a:rPr sz="19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252525"/>
                </a:solidFill>
                <a:latin typeface="Calibri"/>
                <a:cs typeface="Calibri"/>
              </a:rPr>
              <a:t>invita</a:t>
            </a:r>
            <a:r>
              <a:rPr sz="19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parlare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252525"/>
                </a:solidFill>
                <a:latin typeface="Calibri"/>
                <a:cs typeface="Calibri"/>
              </a:rPr>
              <a:t>sottovoce,</a:t>
            </a:r>
            <a:r>
              <a:rPr sz="19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distribuisce</a:t>
            </a:r>
            <a:r>
              <a:rPr sz="19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il</a:t>
            </a:r>
            <a:r>
              <a:rPr sz="1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materiale,</a:t>
            </a:r>
            <a:r>
              <a:rPr sz="19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252525"/>
                </a:solidFill>
                <a:latin typeface="Calibri"/>
                <a:cs typeface="Calibri"/>
              </a:rPr>
              <a:t>controlla</a:t>
            </a:r>
            <a:r>
              <a:rPr sz="19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19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252525"/>
                </a:solidFill>
                <a:latin typeface="Calibri"/>
                <a:cs typeface="Calibri"/>
              </a:rPr>
              <a:t>procura</a:t>
            </a:r>
            <a:r>
              <a:rPr sz="19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gli</a:t>
            </a:r>
            <a:r>
              <a:rPr sz="19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strumenti</a:t>
            </a:r>
            <a:r>
              <a:rPr sz="19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consumati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 o</a:t>
            </a:r>
            <a:r>
              <a:rPr sz="1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252525"/>
                </a:solidFill>
                <a:latin typeface="Calibri"/>
                <a:cs typeface="Calibri"/>
              </a:rPr>
              <a:t>persi,</a:t>
            </a:r>
            <a:r>
              <a:rPr sz="19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si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252525"/>
                </a:solidFill>
                <a:latin typeface="Calibri"/>
                <a:cs typeface="Calibri"/>
              </a:rPr>
              <a:t>sposta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per</a:t>
            </a:r>
            <a:r>
              <a:rPr sz="19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consegnare</a:t>
            </a:r>
            <a:r>
              <a:rPr sz="19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messaggi</a:t>
            </a:r>
            <a:r>
              <a:rPr sz="19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agli</a:t>
            </a:r>
            <a:r>
              <a:rPr sz="1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altri</a:t>
            </a:r>
            <a:r>
              <a:rPr sz="19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gruppi,</a:t>
            </a:r>
            <a:r>
              <a:rPr sz="19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Calibri"/>
                <a:cs typeface="Calibri"/>
              </a:rPr>
              <a:t>chiede</a:t>
            </a:r>
            <a:r>
              <a:rPr sz="19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interventi</a:t>
            </a:r>
            <a:r>
              <a:rPr sz="19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Calibri"/>
                <a:cs typeface="Calibri"/>
              </a:rPr>
              <a:t>dell’insegnante.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51</a:t>
            </a:fld>
            <a:endParaRPr spc="-5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4394" y="683239"/>
            <a:ext cx="9244965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50000"/>
              </a:lnSpc>
              <a:spcBef>
                <a:spcPts val="10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Una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volta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suddivisa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la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classe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in gruppi,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l’insegnante dà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avvio 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all’attività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operativa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e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spostandosi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fra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banchi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osserva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il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lavoro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dei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singoli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gruppi, 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consiglia,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guida,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offre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nuovi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stimoli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 chi li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ha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esauriti o a chi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tende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non </a:t>
            </a:r>
            <a:r>
              <a:rPr sz="2400" spc="-5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riflettere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 anche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delle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dritte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sul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lavoro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sul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modo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di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lavorare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 chi lo 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richiede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«facendo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comunque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attenzione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a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non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intervenire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mai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in modo 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invadente,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evitando di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dire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esattamente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cosa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bisogna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fare»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(Felisatti,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2006, p.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179).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52</a:t>
            </a:fld>
            <a:endParaRPr spc="-5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91921" y="1090930"/>
          <a:ext cx="10808970" cy="4889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8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FASI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sz="2000" b="1" spc="-15" dirty="0">
                          <a:latin typeface="Calibri"/>
                          <a:cs typeface="Calibri"/>
                        </a:rPr>
                        <a:t>PROGETTAZIONE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950" dirty="0">
                        <a:latin typeface="Times New Roman"/>
                        <a:cs typeface="Times New Roman"/>
                      </a:endParaRPr>
                    </a:p>
                    <a:p>
                      <a:pPr marL="61594" marR="241935">
                        <a:lnSpc>
                          <a:spcPct val="15000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Ristrutturativa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[logica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didattica: </a:t>
                      </a:r>
                      <a:r>
                        <a:rPr sz="2000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reflective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learning]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i="1" dirty="0">
                          <a:latin typeface="Calibri"/>
                          <a:cs typeface="Calibri"/>
                        </a:rPr>
                        <a:t>E’</a:t>
                      </a:r>
                      <a:r>
                        <a:rPr sz="20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20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momento</a:t>
                      </a:r>
                      <a:r>
                        <a:rPr sz="20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in cui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 gli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alunni</a:t>
                      </a:r>
                      <a:r>
                        <a:rPr sz="20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vengono</a:t>
                      </a:r>
                      <a:r>
                        <a:rPr sz="20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accompagnati</a:t>
                      </a:r>
                      <a:r>
                        <a:rPr sz="2000" i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spc="-10" dirty="0">
                          <a:latin typeface="Calibri"/>
                          <a:cs typeface="Calibri"/>
                        </a:rPr>
                        <a:t>riflettere</a:t>
                      </a:r>
                      <a:r>
                        <a:rPr sz="2000" b="1" i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 quanto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62230" marR="297815">
                        <a:lnSpc>
                          <a:spcPct val="150000"/>
                        </a:lnSpc>
                        <a:spcBef>
                          <a:spcPts val="5"/>
                        </a:spcBef>
                      </a:pPr>
                      <a:r>
                        <a:rPr sz="2000" i="1" spc="-10" dirty="0">
                          <a:latin typeface="Calibri"/>
                          <a:cs typeface="Calibri"/>
                        </a:rPr>
                        <a:t>accaduto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nel processo di 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apprendimento </a:t>
                      </a:r>
                      <a:r>
                        <a:rPr sz="2000" b="1" i="1" spc="-5" dirty="0">
                          <a:latin typeface="Calibri"/>
                          <a:cs typeface="Calibri"/>
                        </a:rPr>
                        <a:t>fissando </a:t>
                      </a:r>
                      <a:r>
                        <a:rPr sz="2000" b="1" i="1" dirty="0">
                          <a:latin typeface="Calibri"/>
                          <a:cs typeface="Calibri"/>
                        </a:rPr>
                        <a:t>gli </a:t>
                      </a:r>
                      <a:r>
                        <a:rPr sz="2000" b="1" i="1" spc="-5" dirty="0">
                          <a:latin typeface="Calibri"/>
                          <a:cs typeface="Calibri"/>
                        </a:rPr>
                        <a:t>elementi </a:t>
                      </a:r>
                      <a:r>
                        <a:rPr sz="2000" b="1" i="1" spc="-15" dirty="0">
                          <a:latin typeface="Calibri"/>
                          <a:cs typeface="Calibri"/>
                        </a:rPr>
                        <a:t>dell’esperienza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che </a:t>
                      </a:r>
                      <a:r>
                        <a:rPr sz="2000" i="1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hanno 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vissuto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2000" b="1" i="1" spc="-5" dirty="0">
                          <a:latin typeface="Calibri"/>
                          <a:cs typeface="Calibri"/>
                        </a:rPr>
                        <a:t>valutando </a:t>
                      </a:r>
                      <a:r>
                        <a:rPr sz="2000" b="1" i="1" dirty="0">
                          <a:latin typeface="Calibri"/>
                          <a:cs typeface="Calibri"/>
                        </a:rPr>
                        <a:t>che </a:t>
                      </a:r>
                      <a:r>
                        <a:rPr sz="2000" b="1" i="1" spc="-10" dirty="0">
                          <a:latin typeface="Calibri"/>
                          <a:cs typeface="Calibri"/>
                        </a:rPr>
                        <a:t>cosa </a:t>
                      </a:r>
                      <a:r>
                        <a:rPr sz="2000" b="1" i="1" spc="-5" dirty="0">
                          <a:latin typeface="Calibri"/>
                          <a:cs typeface="Calibri"/>
                        </a:rPr>
                        <a:t>manca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.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Individuarne i 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punti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deboli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che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necessitano</a:t>
                      </a:r>
                      <a:r>
                        <a:rPr sz="20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20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essere</a:t>
                      </a:r>
                      <a:r>
                        <a:rPr sz="200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ripresi,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 rinforzati</a:t>
                      </a:r>
                      <a:r>
                        <a:rPr sz="20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modificati.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405130" indent="-343535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Wingdings"/>
                        <a:buChar char=""/>
                        <a:tabLst>
                          <a:tab pos="405130" algn="l"/>
                          <a:tab pos="405765" algn="l"/>
                        </a:tabLst>
                      </a:pPr>
                      <a:r>
                        <a:rPr sz="2000" i="1" spc="-5" dirty="0">
                          <a:latin typeface="Calibri"/>
                          <a:cs typeface="Calibri"/>
                        </a:rPr>
                        <a:t>Prevedere</a:t>
                      </a:r>
                      <a:r>
                        <a:rPr sz="2000" i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20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momento</a:t>
                      </a:r>
                      <a:r>
                        <a:rPr sz="20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dirty="0">
                          <a:latin typeface="Calibri"/>
                          <a:cs typeface="Calibri"/>
                        </a:rPr>
                        <a:t>analisi</a:t>
                      </a:r>
                      <a:r>
                        <a:rPr sz="2000" b="1" i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spc="-5" dirty="0">
                          <a:latin typeface="Calibri"/>
                          <a:cs typeface="Calibri"/>
                        </a:rPr>
                        <a:t>complessiva</a:t>
                      </a:r>
                      <a:r>
                        <a:rPr sz="2000" b="1" i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dirty="0">
                          <a:latin typeface="Calibri"/>
                          <a:cs typeface="Calibri"/>
                        </a:rPr>
                        <a:t>dei</a:t>
                      </a:r>
                      <a:r>
                        <a:rPr sz="2000" b="1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spc="-5" dirty="0">
                          <a:latin typeface="Calibri"/>
                          <a:cs typeface="Calibri"/>
                        </a:rPr>
                        <a:t>lavori</a:t>
                      </a:r>
                      <a:r>
                        <a:rPr sz="2000" b="1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svolti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 dai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compagni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405130" marR="250825" indent="-342900">
                        <a:lnSpc>
                          <a:spcPct val="150000"/>
                        </a:lnSpc>
                        <a:buFont typeface="Wingdings"/>
                        <a:buChar char=""/>
                        <a:tabLst>
                          <a:tab pos="405130" algn="l"/>
                          <a:tab pos="405765" algn="l"/>
                        </a:tabLst>
                      </a:pPr>
                      <a:r>
                        <a:rPr sz="2000" i="1" spc="-5" dirty="0">
                          <a:latin typeface="Calibri"/>
                          <a:cs typeface="Calibri"/>
                        </a:rPr>
                        <a:t>Chiudere 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con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una </a:t>
                      </a:r>
                      <a:r>
                        <a:rPr sz="2000" b="1" i="1" spc="-5" dirty="0">
                          <a:latin typeface="Calibri"/>
                          <a:cs typeface="Calibri"/>
                        </a:rPr>
                        <a:t>lezione </a:t>
                      </a:r>
                      <a:r>
                        <a:rPr sz="2000" b="1" i="1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2000" b="1" i="1" spc="-10" dirty="0">
                          <a:latin typeface="Calibri"/>
                          <a:cs typeface="Calibri"/>
                        </a:rPr>
                        <a:t>posteriori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che recuperi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momenti salienti del lavoro </a:t>
                      </a:r>
                      <a:r>
                        <a:rPr sz="2000" i="1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15" dirty="0">
                          <a:latin typeface="Calibri"/>
                          <a:cs typeface="Calibri"/>
                        </a:rPr>
                        <a:t>svolto</a:t>
                      </a:r>
                      <a:r>
                        <a:rPr sz="2000" i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20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fine di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orregge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le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miscredenze;</a:t>
                      </a:r>
                      <a:r>
                        <a:rPr sz="2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fissare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concetti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riportare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gli</a:t>
                      </a:r>
                    </a:p>
                    <a:p>
                      <a:pPr marL="40513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aspetti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emersi</a:t>
                      </a:r>
                      <a:r>
                        <a:rPr sz="2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dalla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discussione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2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framework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concettuale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da cui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era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partito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40513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consolidandolo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000" i="1" spc="-5" dirty="0">
                          <a:latin typeface="Calibri"/>
                          <a:cs typeface="Calibri"/>
                        </a:rPr>
                        <a:t>TEMPI</a:t>
                      </a:r>
                      <a:r>
                        <a:rPr sz="20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2000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20" dirty="0">
                          <a:latin typeface="Calibri"/>
                          <a:cs typeface="Calibri"/>
                        </a:rPr>
                        <a:t>ATTUAZIONE</a:t>
                      </a:r>
                      <a:r>
                        <a:rPr sz="2000" i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breve</a:t>
                      </a:r>
                      <a:r>
                        <a:rPr sz="2000" i="1" spc="4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 1-2-ore)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374394" y="6045123"/>
            <a:ext cx="10966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latin typeface="Calibri"/>
                <a:cs typeface="Calibri"/>
              </a:rPr>
              <a:t>Alessandro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Sacchella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53</a:t>
            </a:fld>
            <a:endParaRPr spc="-5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734" y="696828"/>
            <a:ext cx="9638030" cy="4016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50000"/>
              </a:lnSpc>
              <a:spcBef>
                <a:spcPts val="95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L’insegnante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invita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gruppi ad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un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momento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di scambio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per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la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presentazione </a:t>
            </a:r>
            <a:r>
              <a:rPr sz="2400" spc="-5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dei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cartoncini realizzati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per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il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benvenuto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agli alunni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di prima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ed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espongono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ciò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che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hanno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scoperto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sul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gioco</a:t>
            </a:r>
            <a:r>
              <a:rPr sz="24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del</a:t>
            </a:r>
            <a:r>
              <a:rPr sz="24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tangram.</a:t>
            </a:r>
            <a:endParaRPr sz="2400" dirty="0">
              <a:latin typeface="Calibri"/>
              <a:cs typeface="Calibri"/>
            </a:endParaRPr>
          </a:p>
          <a:p>
            <a:pPr marL="299085" marR="155575" indent="-287020">
              <a:lnSpc>
                <a:spcPct val="150000"/>
              </a:lnSpc>
              <a:spcBef>
                <a:spcPts val="118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Si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dispongono,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pertanto,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gli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alunni in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semicerchio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davanti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alla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LIM per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favorire</a:t>
            </a:r>
            <a:r>
              <a:rPr sz="24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la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discussione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l’interscambio.</a:t>
            </a:r>
            <a:r>
              <a:rPr sz="24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Si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offre</a:t>
            </a:r>
            <a:r>
              <a:rPr sz="24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tutti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bambini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la 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possibilità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di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partecipare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attivamente,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invitandoli</a:t>
            </a:r>
            <a:r>
              <a:rPr sz="24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dividersi</a:t>
            </a:r>
            <a:r>
              <a:rPr sz="24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</a:t>
            </a:r>
            <a:r>
              <a:rPr sz="24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ruoli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durante </a:t>
            </a:r>
            <a:r>
              <a:rPr sz="2400" spc="-5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l’esposizione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degli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argomenti.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54</a:t>
            </a:fld>
            <a:endParaRPr spc="-5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4394" y="696828"/>
            <a:ext cx="9137015" cy="4016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50000"/>
              </a:lnSpc>
              <a:spcBef>
                <a:spcPts val="95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L’insegnante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fa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da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moderatore,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sollecita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la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discussione,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corregge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gli 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eventuali</a:t>
            </a:r>
            <a:r>
              <a:rPr sz="24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errori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di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contenuto,</a:t>
            </a:r>
            <a:r>
              <a:rPr sz="24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fissa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i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punti</a:t>
            </a:r>
            <a:r>
              <a:rPr sz="24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importanti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del</a:t>
            </a:r>
            <a:r>
              <a:rPr sz="24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discorso,</a:t>
            </a:r>
            <a:r>
              <a:rPr sz="24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invita </a:t>
            </a:r>
            <a:r>
              <a:rPr sz="2400" spc="-5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gli alunni a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scrivere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sulla LIM nei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riquadri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di una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mappa</a:t>
            </a:r>
            <a:r>
              <a:rPr sz="2400" dirty="0">
                <a:solidFill>
                  <a:srgbClr val="A8BE4D"/>
                </a:solid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(9_mappa </a:t>
            </a:r>
            <a:r>
              <a:rPr sz="2400" dirty="0">
                <a:solidFill>
                  <a:srgbClr val="A8BE4D"/>
                </a:solidFill>
                <a:latin typeface="Calibri"/>
                <a:cs typeface="Calibri"/>
              </a:rPr>
              <a:t> </a:t>
            </a:r>
            <a:r>
              <a:rPr sz="2400" u="heavy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Abbiamo </a:t>
            </a:r>
            <a:r>
              <a:rPr sz="2400" u="heavy" spc="-1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Imparato)</a:t>
            </a:r>
            <a:r>
              <a:rPr sz="2400" spc="-15" dirty="0">
                <a:solidFill>
                  <a:srgbClr val="A8BE4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ciò che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pensano di 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aver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imparato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con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questa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esperienza</a:t>
            </a:r>
            <a:endParaRPr sz="2400" dirty="0">
              <a:latin typeface="Calibri"/>
              <a:cs typeface="Calibri"/>
            </a:endParaRPr>
          </a:p>
          <a:p>
            <a:pPr marL="299085" marR="354330" indent="-287020">
              <a:lnSpc>
                <a:spcPct val="150000"/>
              </a:lnSpc>
              <a:spcBef>
                <a:spcPts val="118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Chiude l’EAS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con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la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sua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lezione posticipata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ma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più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utilmente recepita </a:t>
            </a:r>
            <a:r>
              <a:rPr sz="2400" spc="-5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dagli</a:t>
            </a:r>
            <a:r>
              <a:rPr sz="24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alunni.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55</a:t>
            </a:fld>
            <a:endParaRPr spc="-5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08050" y="957961"/>
          <a:ext cx="10290810" cy="11602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5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5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Fasi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Progettazione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9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Valutazione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Come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valuterai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raggiungimento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della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competenza?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che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strumento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valutativo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servirai?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56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66317" y="2350769"/>
            <a:ext cx="1019492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L’insegnante</a:t>
            </a:r>
            <a:r>
              <a:rPr sz="2400" spc="-15" dirty="0">
                <a:latin typeface="Calibri"/>
                <a:cs typeface="Calibri"/>
              </a:rPr>
              <a:t> prepara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delle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check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list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(10_</a:t>
            </a:r>
            <a:r>
              <a:rPr sz="2400" u="heavy" spc="-1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checklist)</a:t>
            </a:r>
            <a:r>
              <a:rPr sz="2400" spc="-30" dirty="0">
                <a:solidFill>
                  <a:srgbClr val="A8BE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annotare</a:t>
            </a:r>
            <a:r>
              <a:rPr sz="2400" dirty="0">
                <a:latin typeface="Calibri"/>
                <a:cs typeface="Calibri"/>
              </a:rPr>
              <a:t> le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evidenze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che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emergono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durante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l’attività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in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fieri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come </a:t>
            </a:r>
            <a:r>
              <a:rPr sz="2400" dirty="0">
                <a:latin typeface="Calibri"/>
                <a:cs typeface="Calibri"/>
              </a:rPr>
              <a:t>ad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esempio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 </a:t>
            </a:r>
            <a:r>
              <a:rPr sz="2400" spc="-5" dirty="0">
                <a:latin typeface="Calibri"/>
                <a:cs typeface="Calibri"/>
              </a:rPr>
              <a:t>domande </a:t>
            </a:r>
            <a:r>
              <a:rPr sz="2400" dirty="0">
                <a:latin typeface="Calibri"/>
                <a:cs typeface="Calibri"/>
              </a:rPr>
              <a:t>o le</a:t>
            </a:r>
            <a:r>
              <a:rPr sz="2400" spc="-10" dirty="0">
                <a:latin typeface="Calibri"/>
                <a:cs typeface="Calibri"/>
              </a:rPr>
              <a:t> risposte</a:t>
            </a:r>
            <a:endParaRPr sz="2400" dirty="0">
              <a:latin typeface="Calibri"/>
              <a:cs typeface="Calibri"/>
            </a:endParaRPr>
          </a:p>
          <a:p>
            <a:pPr marL="12700" marR="50165">
              <a:lnSpc>
                <a:spcPct val="150000"/>
              </a:lnSpc>
            </a:pPr>
            <a:r>
              <a:rPr sz="2400" spc="-10" dirty="0">
                <a:latin typeface="Calibri"/>
                <a:cs typeface="Calibri"/>
              </a:rPr>
              <a:t>estemporanee </a:t>
            </a:r>
            <a:r>
              <a:rPr sz="2400" spc="-5" dirty="0">
                <a:latin typeface="Calibri"/>
                <a:cs typeface="Calibri"/>
              </a:rPr>
              <a:t>degli </a:t>
            </a:r>
            <a:r>
              <a:rPr sz="2400" dirty="0">
                <a:latin typeface="Calibri"/>
                <a:cs typeface="Calibri"/>
              </a:rPr>
              <a:t>alunni, </a:t>
            </a:r>
            <a:r>
              <a:rPr sz="2400" spc="-15" dirty="0">
                <a:latin typeface="Calibri"/>
                <a:cs typeface="Calibri"/>
              </a:rPr>
              <a:t>l’osservazione </a:t>
            </a:r>
            <a:r>
              <a:rPr sz="2400" spc="-30" dirty="0">
                <a:latin typeface="Calibri"/>
                <a:cs typeface="Calibri"/>
              </a:rPr>
              <a:t>fatta </a:t>
            </a:r>
            <a:r>
              <a:rPr sz="2400" dirty="0">
                <a:latin typeface="Calibri"/>
                <a:cs typeface="Calibri"/>
              </a:rPr>
              <a:t>al </a:t>
            </a:r>
            <a:r>
              <a:rPr sz="2400" spc="-10" dirty="0">
                <a:latin typeface="Calibri"/>
                <a:cs typeface="Calibri"/>
              </a:rPr>
              <a:t>compagno </a:t>
            </a:r>
            <a:r>
              <a:rPr sz="2400" dirty="0">
                <a:latin typeface="Calibri"/>
                <a:cs typeface="Calibri"/>
              </a:rPr>
              <a:t>ma </a:t>
            </a:r>
            <a:r>
              <a:rPr sz="2400" spc="-5" dirty="0">
                <a:latin typeface="Calibri"/>
                <a:cs typeface="Calibri"/>
              </a:rPr>
              <a:t>anche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presentazione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 </a:t>
            </a:r>
            <a:r>
              <a:rPr sz="2400" spc="-5" dirty="0">
                <a:latin typeface="Calibri"/>
                <a:cs typeface="Calibri"/>
              </a:rPr>
              <a:t>soluzioni di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</a:t>
            </a:r>
            <a:r>
              <a:rPr sz="2400" spc="-10" dirty="0">
                <a:latin typeface="Calibri"/>
                <a:cs typeface="Calibri"/>
              </a:rPr>
              <a:t> problema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15" dirty="0">
                <a:latin typeface="Calibri"/>
                <a:cs typeface="Calibri"/>
              </a:rPr>
              <a:t>loro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commenti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questioni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 </a:t>
            </a:r>
            <a:r>
              <a:rPr sz="2400" dirty="0">
                <a:latin typeface="Calibri"/>
                <a:cs typeface="Calibri"/>
              </a:rPr>
              <a:t>cui</a:t>
            </a: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Calibri"/>
                <a:cs typeface="Calibri"/>
              </a:rPr>
              <a:t>si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ragionando.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08050" y="957961"/>
          <a:ext cx="10290810" cy="11602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5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5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Fasi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Progettazione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9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Valutazione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Come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valuterai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raggiungimento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della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competenza?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che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strumento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valutativo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servirai?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57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66317" y="2350769"/>
            <a:ext cx="940308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Compila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5" dirty="0">
                <a:latin typeface="Calibri"/>
                <a:cs typeface="Calibri"/>
              </a:rPr>
              <a:t>rubrica </a:t>
            </a:r>
            <a:r>
              <a:rPr sz="2400" spc="-15" dirty="0">
                <a:latin typeface="Calibri"/>
                <a:cs typeface="Calibri"/>
              </a:rPr>
              <a:t>valutativa </a:t>
            </a:r>
            <a:r>
              <a:rPr sz="2400" u="heavy" spc="-1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(11_rubrica </a:t>
            </a:r>
            <a:r>
              <a:rPr sz="2400" u="heavy" spc="-1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valutativa) </a:t>
            </a:r>
            <a:r>
              <a:rPr sz="2400" spc="-15" dirty="0">
                <a:latin typeface="Calibri"/>
                <a:cs typeface="Calibri"/>
              </a:rPr>
              <a:t>creata </a:t>
            </a:r>
            <a:r>
              <a:rPr sz="2400" spc="-5" dirty="0">
                <a:latin typeface="Calibri"/>
                <a:cs typeface="Calibri"/>
              </a:rPr>
              <a:t>prima </a:t>
            </a:r>
            <a:r>
              <a:rPr sz="2400" dirty="0">
                <a:latin typeface="Calibri"/>
                <a:cs typeface="Calibri"/>
              </a:rPr>
              <a:t>che la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prestazione</a:t>
            </a:r>
            <a:r>
              <a:rPr sz="2400" spc="-15" dirty="0">
                <a:latin typeface="Calibri"/>
                <a:cs typeface="Calibri"/>
              </a:rPr>
              <a:t> venga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effettuata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sottoposta</a:t>
            </a:r>
            <a:r>
              <a:rPr sz="2400" dirty="0">
                <a:latin typeface="Calibri"/>
                <a:cs typeface="Calibri"/>
              </a:rPr>
              <a:t> in </a:t>
            </a:r>
            <a:r>
              <a:rPr sz="2400" spc="-15" dirty="0">
                <a:latin typeface="Calibri"/>
                <a:cs typeface="Calibri"/>
              </a:rPr>
              <a:t>forma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più semplice,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rubrica 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autovalutativa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dell’alunno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u="heavy" spc="-1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(12_rubrica</a:t>
            </a:r>
            <a:r>
              <a:rPr sz="2400" u="heavy" spc="1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Calibri"/>
                <a:cs typeface="Calibri"/>
              </a:rPr>
              <a:t>autovalutativa),</a:t>
            </a:r>
            <a:r>
              <a:rPr sz="2400" spc="15" dirty="0">
                <a:solidFill>
                  <a:srgbClr val="A8BE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anche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all’alunno,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stimolare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sua </a:t>
            </a:r>
            <a:r>
              <a:rPr sz="2400" spc="-15" dirty="0">
                <a:latin typeface="Calibri"/>
                <a:cs typeface="Calibri"/>
              </a:rPr>
              <a:t>consapevolezza.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2300" y="1519808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398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0664190" y="6479235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58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25457" y="2995421"/>
            <a:ext cx="2172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A8BE4D"/>
                </a:solidFill>
                <a:latin typeface="Verdana"/>
                <a:cs typeface="Verdana"/>
              </a:rPr>
              <a:t>GRAZIE!</a:t>
            </a:r>
            <a:endParaRPr sz="3600" dirty="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818718"/>
            <a:ext cx="7964805" cy="5268976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A9F802-3BBF-4EBE-AEE1-F5AEF00A1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6A23EA-7B07-4DE4-8B94-108D24626B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111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2480" marR="5080" indent="-775970">
              <a:lnSpc>
                <a:spcPct val="150000"/>
              </a:lnSpc>
              <a:spcBef>
                <a:spcPts val="100"/>
              </a:spcBef>
            </a:pPr>
            <a:r>
              <a:rPr dirty="0"/>
              <a:t>I PUNTI </a:t>
            </a:r>
            <a:r>
              <a:rPr spc="-5" dirty="0"/>
              <a:t>DI </a:t>
            </a:r>
            <a:r>
              <a:rPr spc="-10" dirty="0"/>
              <a:t>RIFERIMENTO </a:t>
            </a:r>
            <a:r>
              <a:rPr spc="-5" dirty="0"/>
              <a:t>ESSENZIALI </a:t>
            </a:r>
            <a:r>
              <a:rPr spc="-800" dirty="0"/>
              <a:t> </a:t>
            </a:r>
            <a:r>
              <a:rPr spc="-5" dirty="0"/>
              <a:t>PER</a:t>
            </a:r>
            <a:r>
              <a:rPr spc="-10" dirty="0"/>
              <a:t> </a:t>
            </a:r>
            <a:r>
              <a:rPr spc="-35" dirty="0"/>
              <a:t>LAVORARE</a:t>
            </a:r>
            <a:r>
              <a:rPr spc="-10" dirty="0"/>
              <a:t> </a:t>
            </a:r>
            <a:r>
              <a:rPr spc="-15" dirty="0"/>
              <a:t>CON</a:t>
            </a:r>
            <a:r>
              <a:rPr dirty="0"/>
              <a:t> </a:t>
            </a:r>
            <a:r>
              <a:rPr spc="-5" dirty="0"/>
              <a:t>GLI</a:t>
            </a:r>
            <a:r>
              <a:rPr spc="5" dirty="0"/>
              <a:t> </a:t>
            </a:r>
            <a:r>
              <a:rPr spc="-20" dirty="0"/>
              <a:t>EAS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65273" y="4502607"/>
            <a:ext cx="70592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COMPETENZE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–PROGETTAZIONE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spc="-40" dirty="0">
                <a:latin typeface="Calibri"/>
                <a:cs typeface="Calibri"/>
              </a:rPr>
              <a:t>VALUTAZIONE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28197" y="6013500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6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1991" y="2608452"/>
            <a:ext cx="9601200" cy="130365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2813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15"/>
              </a:spcBef>
            </a:pPr>
            <a:r>
              <a:rPr sz="4400" b="1" spc="-5" dirty="0">
                <a:solidFill>
                  <a:srgbClr val="511E18"/>
                </a:solidFill>
                <a:latin typeface="Calibri"/>
                <a:cs typeface="Calibri"/>
              </a:rPr>
              <a:t>Ripensare</a:t>
            </a:r>
            <a:r>
              <a:rPr sz="4400" b="1" spc="-50" dirty="0">
                <a:solidFill>
                  <a:srgbClr val="511E18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511E18"/>
                </a:solidFill>
                <a:latin typeface="Calibri"/>
                <a:cs typeface="Calibri"/>
              </a:rPr>
              <a:t>la</a:t>
            </a:r>
            <a:r>
              <a:rPr sz="4400" b="1" spc="-25" dirty="0">
                <a:solidFill>
                  <a:srgbClr val="511E18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511E18"/>
                </a:solidFill>
                <a:latin typeface="Calibri"/>
                <a:cs typeface="Calibri"/>
              </a:rPr>
              <a:t>scuola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00790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38770" y="4471542"/>
            <a:ext cx="4538345" cy="1752600"/>
            <a:chOff x="1138770" y="4471542"/>
            <a:chExt cx="4538345" cy="1752600"/>
          </a:xfrm>
        </p:grpSpPr>
        <p:sp>
          <p:nvSpPr>
            <p:cNvPr id="5" name="object 5"/>
            <p:cNvSpPr/>
            <p:nvPr/>
          </p:nvSpPr>
          <p:spPr>
            <a:xfrm>
              <a:off x="1151470" y="4484242"/>
              <a:ext cx="4512945" cy="1727200"/>
            </a:xfrm>
            <a:custGeom>
              <a:avLst/>
              <a:gdLst/>
              <a:ahLst/>
              <a:cxnLst/>
              <a:rect l="l" t="t" r="r" b="b"/>
              <a:pathLst>
                <a:path w="4512945" h="1727200">
                  <a:moveTo>
                    <a:pt x="4224820" y="0"/>
                  </a:moveTo>
                  <a:lnTo>
                    <a:pt x="287820" y="0"/>
                  </a:lnTo>
                  <a:lnTo>
                    <a:pt x="241154" y="3768"/>
                  </a:lnTo>
                  <a:lnTo>
                    <a:pt x="196878" y="14678"/>
                  </a:lnTo>
                  <a:lnTo>
                    <a:pt x="155586" y="32136"/>
                  </a:lnTo>
                  <a:lnTo>
                    <a:pt x="117872" y="55550"/>
                  </a:lnTo>
                  <a:lnTo>
                    <a:pt x="84331" y="84327"/>
                  </a:lnTo>
                  <a:lnTo>
                    <a:pt x="55556" y="117875"/>
                  </a:lnTo>
                  <a:lnTo>
                    <a:pt x="32141" y="155599"/>
                  </a:lnTo>
                  <a:lnTo>
                    <a:pt x="14681" y="196908"/>
                  </a:lnTo>
                  <a:lnTo>
                    <a:pt x="3769" y="241209"/>
                  </a:lnTo>
                  <a:lnTo>
                    <a:pt x="0" y="287908"/>
                  </a:lnTo>
                  <a:lnTo>
                    <a:pt x="0" y="1439316"/>
                  </a:lnTo>
                  <a:lnTo>
                    <a:pt x="3769" y="1486011"/>
                  </a:lnTo>
                  <a:lnTo>
                    <a:pt x="14681" y="1530307"/>
                  </a:lnTo>
                  <a:lnTo>
                    <a:pt x="32141" y="1571611"/>
                  </a:lnTo>
                  <a:lnTo>
                    <a:pt x="55556" y="1609331"/>
                  </a:lnTo>
                  <a:lnTo>
                    <a:pt x="84331" y="1642873"/>
                  </a:lnTo>
                  <a:lnTo>
                    <a:pt x="117872" y="1671646"/>
                  </a:lnTo>
                  <a:lnTo>
                    <a:pt x="155586" y="1695056"/>
                  </a:lnTo>
                  <a:lnTo>
                    <a:pt x="196878" y="1712511"/>
                  </a:lnTo>
                  <a:lnTo>
                    <a:pt x="241154" y="1723419"/>
                  </a:lnTo>
                  <a:lnTo>
                    <a:pt x="287820" y="1727187"/>
                  </a:lnTo>
                  <a:lnTo>
                    <a:pt x="4224820" y="1727187"/>
                  </a:lnTo>
                  <a:lnTo>
                    <a:pt x="4271519" y="1723419"/>
                  </a:lnTo>
                  <a:lnTo>
                    <a:pt x="4315820" y="1712511"/>
                  </a:lnTo>
                  <a:lnTo>
                    <a:pt x="4357129" y="1695056"/>
                  </a:lnTo>
                  <a:lnTo>
                    <a:pt x="4394853" y="1671646"/>
                  </a:lnTo>
                  <a:lnTo>
                    <a:pt x="4428401" y="1642873"/>
                  </a:lnTo>
                  <a:lnTo>
                    <a:pt x="4457178" y="1609331"/>
                  </a:lnTo>
                  <a:lnTo>
                    <a:pt x="4480592" y="1571611"/>
                  </a:lnTo>
                  <a:lnTo>
                    <a:pt x="4498050" y="1530307"/>
                  </a:lnTo>
                  <a:lnTo>
                    <a:pt x="4508960" y="1486011"/>
                  </a:lnTo>
                  <a:lnTo>
                    <a:pt x="4512729" y="1439316"/>
                  </a:lnTo>
                  <a:lnTo>
                    <a:pt x="4512729" y="287908"/>
                  </a:lnTo>
                  <a:lnTo>
                    <a:pt x="4508960" y="241209"/>
                  </a:lnTo>
                  <a:lnTo>
                    <a:pt x="4498050" y="196908"/>
                  </a:lnTo>
                  <a:lnTo>
                    <a:pt x="4480592" y="155599"/>
                  </a:lnTo>
                  <a:lnTo>
                    <a:pt x="4457178" y="117875"/>
                  </a:lnTo>
                  <a:lnTo>
                    <a:pt x="4428401" y="84327"/>
                  </a:lnTo>
                  <a:lnTo>
                    <a:pt x="4394853" y="55550"/>
                  </a:lnTo>
                  <a:lnTo>
                    <a:pt x="4357129" y="32136"/>
                  </a:lnTo>
                  <a:lnTo>
                    <a:pt x="4315820" y="14678"/>
                  </a:lnTo>
                  <a:lnTo>
                    <a:pt x="4271519" y="3768"/>
                  </a:lnTo>
                  <a:lnTo>
                    <a:pt x="422482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151470" y="4484242"/>
              <a:ext cx="4512945" cy="1727200"/>
            </a:xfrm>
            <a:custGeom>
              <a:avLst/>
              <a:gdLst/>
              <a:ahLst/>
              <a:cxnLst/>
              <a:rect l="l" t="t" r="r" b="b"/>
              <a:pathLst>
                <a:path w="4512945" h="1727200">
                  <a:moveTo>
                    <a:pt x="0" y="287908"/>
                  </a:moveTo>
                  <a:lnTo>
                    <a:pt x="3769" y="241209"/>
                  </a:lnTo>
                  <a:lnTo>
                    <a:pt x="14681" y="196908"/>
                  </a:lnTo>
                  <a:lnTo>
                    <a:pt x="32141" y="155599"/>
                  </a:lnTo>
                  <a:lnTo>
                    <a:pt x="55556" y="117875"/>
                  </a:lnTo>
                  <a:lnTo>
                    <a:pt x="84331" y="84327"/>
                  </a:lnTo>
                  <a:lnTo>
                    <a:pt x="117872" y="55550"/>
                  </a:lnTo>
                  <a:lnTo>
                    <a:pt x="155586" y="32136"/>
                  </a:lnTo>
                  <a:lnTo>
                    <a:pt x="196878" y="14678"/>
                  </a:lnTo>
                  <a:lnTo>
                    <a:pt x="241154" y="3768"/>
                  </a:lnTo>
                  <a:lnTo>
                    <a:pt x="287820" y="0"/>
                  </a:lnTo>
                  <a:lnTo>
                    <a:pt x="4224820" y="0"/>
                  </a:lnTo>
                  <a:lnTo>
                    <a:pt x="4271519" y="3768"/>
                  </a:lnTo>
                  <a:lnTo>
                    <a:pt x="4315820" y="14678"/>
                  </a:lnTo>
                  <a:lnTo>
                    <a:pt x="4357129" y="32136"/>
                  </a:lnTo>
                  <a:lnTo>
                    <a:pt x="4394853" y="55550"/>
                  </a:lnTo>
                  <a:lnTo>
                    <a:pt x="4428401" y="84327"/>
                  </a:lnTo>
                  <a:lnTo>
                    <a:pt x="4457178" y="117875"/>
                  </a:lnTo>
                  <a:lnTo>
                    <a:pt x="4480592" y="155599"/>
                  </a:lnTo>
                  <a:lnTo>
                    <a:pt x="4498050" y="196908"/>
                  </a:lnTo>
                  <a:lnTo>
                    <a:pt x="4508960" y="241209"/>
                  </a:lnTo>
                  <a:lnTo>
                    <a:pt x="4512729" y="287908"/>
                  </a:lnTo>
                  <a:lnTo>
                    <a:pt x="4512729" y="1439316"/>
                  </a:lnTo>
                  <a:lnTo>
                    <a:pt x="4508960" y="1486011"/>
                  </a:lnTo>
                  <a:lnTo>
                    <a:pt x="4498050" y="1530307"/>
                  </a:lnTo>
                  <a:lnTo>
                    <a:pt x="4480592" y="1571611"/>
                  </a:lnTo>
                  <a:lnTo>
                    <a:pt x="4457178" y="1609331"/>
                  </a:lnTo>
                  <a:lnTo>
                    <a:pt x="4428401" y="1642873"/>
                  </a:lnTo>
                  <a:lnTo>
                    <a:pt x="4394853" y="1671646"/>
                  </a:lnTo>
                  <a:lnTo>
                    <a:pt x="4357129" y="1695056"/>
                  </a:lnTo>
                  <a:lnTo>
                    <a:pt x="4315820" y="1712511"/>
                  </a:lnTo>
                  <a:lnTo>
                    <a:pt x="4271519" y="1723419"/>
                  </a:lnTo>
                  <a:lnTo>
                    <a:pt x="4224820" y="1727187"/>
                  </a:lnTo>
                  <a:lnTo>
                    <a:pt x="287820" y="1727187"/>
                  </a:lnTo>
                  <a:lnTo>
                    <a:pt x="241154" y="1723419"/>
                  </a:lnTo>
                  <a:lnTo>
                    <a:pt x="196878" y="1712511"/>
                  </a:lnTo>
                  <a:lnTo>
                    <a:pt x="155586" y="1695056"/>
                  </a:lnTo>
                  <a:lnTo>
                    <a:pt x="117872" y="1671646"/>
                  </a:lnTo>
                  <a:lnTo>
                    <a:pt x="84331" y="1642873"/>
                  </a:lnTo>
                  <a:lnTo>
                    <a:pt x="55556" y="1609331"/>
                  </a:lnTo>
                  <a:lnTo>
                    <a:pt x="32141" y="1571611"/>
                  </a:lnTo>
                  <a:lnTo>
                    <a:pt x="14681" y="1530307"/>
                  </a:lnTo>
                  <a:lnTo>
                    <a:pt x="3769" y="1486011"/>
                  </a:lnTo>
                  <a:lnTo>
                    <a:pt x="0" y="1439316"/>
                  </a:lnTo>
                  <a:lnTo>
                    <a:pt x="0" y="287908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29588" y="4886705"/>
            <a:ext cx="3755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511E18"/>
                </a:solidFill>
                <a:latin typeface="Calibri"/>
                <a:cs typeface="Calibri"/>
              </a:rPr>
              <a:t>Lavorare</a:t>
            </a:r>
            <a:r>
              <a:rPr sz="2800" b="1" spc="10" dirty="0">
                <a:solidFill>
                  <a:srgbClr val="511E1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511E18"/>
                </a:solidFill>
                <a:latin typeface="Calibri"/>
                <a:cs typeface="Calibri"/>
              </a:rPr>
              <a:t>per</a:t>
            </a:r>
            <a:r>
              <a:rPr sz="2800" b="1" dirty="0">
                <a:solidFill>
                  <a:srgbClr val="511E18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511E18"/>
                </a:solidFill>
                <a:latin typeface="Calibri"/>
                <a:cs typeface="Calibri"/>
              </a:rPr>
              <a:t>competenze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87450" y="3945826"/>
            <a:ext cx="9829800" cy="2270760"/>
            <a:chOff x="1187450" y="3945826"/>
            <a:chExt cx="9829800" cy="2270760"/>
          </a:xfrm>
        </p:grpSpPr>
        <p:sp>
          <p:nvSpPr>
            <p:cNvPr id="9" name="object 9"/>
            <p:cNvSpPr/>
            <p:nvPr/>
          </p:nvSpPr>
          <p:spPr>
            <a:xfrm>
              <a:off x="6491859" y="4474972"/>
              <a:ext cx="4512945" cy="1729105"/>
            </a:xfrm>
            <a:custGeom>
              <a:avLst/>
              <a:gdLst/>
              <a:ahLst/>
              <a:cxnLst/>
              <a:rect l="l" t="t" r="r" b="b"/>
              <a:pathLst>
                <a:path w="4512945" h="1729104">
                  <a:moveTo>
                    <a:pt x="4224527" y="0"/>
                  </a:moveTo>
                  <a:lnTo>
                    <a:pt x="288036" y="0"/>
                  </a:lnTo>
                  <a:lnTo>
                    <a:pt x="241302" y="3768"/>
                  </a:lnTo>
                  <a:lnTo>
                    <a:pt x="196973" y="14679"/>
                  </a:lnTo>
                  <a:lnTo>
                    <a:pt x="155643" y="32140"/>
                  </a:lnTo>
                  <a:lnTo>
                    <a:pt x="117902" y="55558"/>
                  </a:lnTo>
                  <a:lnTo>
                    <a:pt x="84343" y="84343"/>
                  </a:lnTo>
                  <a:lnTo>
                    <a:pt x="55558" y="117902"/>
                  </a:lnTo>
                  <a:lnTo>
                    <a:pt x="32140" y="155643"/>
                  </a:lnTo>
                  <a:lnTo>
                    <a:pt x="14679" y="196973"/>
                  </a:lnTo>
                  <a:lnTo>
                    <a:pt x="3768" y="241302"/>
                  </a:lnTo>
                  <a:lnTo>
                    <a:pt x="0" y="288035"/>
                  </a:lnTo>
                  <a:lnTo>
                    <a:pt x="0" y="1440599"/>
                  </a:lnTo>
                  <a:lnTo>
                    <a:pt x="3768" y="1487335"/>
                  </a:lnTo>
                  <a:lnTo>
                    <a:pt x="14679" y="1531671"/>
                  </a:lnTo>
                  <a:lnTo>
                    <a:pt x="32140" y="1573013"/>
                  </a:lnTo>
                  <a:lnTo>
                    <a:pt x="55558" y="1610768"/>
                  </a:lnTo>
                  <a:lnTo>
                    <a:pt x="84343" y="1644342"/>
                  </a:lnTo>
                  <a:lnTo>
                    <a:pt x="117902" y="1673141"/>
                  </a:lnTo>
                  <a:lnTo>
                    <a:pt x="155643" y="1696574"/>
                  </a:lnTo>
                  <a:lnTo>
                    <a:pt x="196973" y="1714046"/>
                  </a:lnTo>
                  <a:lnTo>
                    <a:pt x="241302" y="1724965"/>
                  </a:lnTo>
                  <a:lnTo>
                    <a:pt x="288036" y="1728736"/>
                  </a:lnTo>
                  <a:lnTo>
                    <a:pt x="4224527" y="1728736"/>
                  </a:lnTo>
                  <a:lnTo>
                    <a:pt x="4271265" y="1724965"/>
                  </a:lnTo>
                  <a:lnTo>
                    <a:pt x="4315603" y="1714046"/>
                  </a:lnTo>
                  <a:lnTo>
                    <a:pt x="4356947" y="1696574"/>
                  </a:lnTo>
                  <a:lnTo>
                    <a:pt x="4394705" y="1673141"/>
                  </a:lnTo>
                  <a:lnTo>
                    <a:pt x="4428283" y="1644342"/>
                  </a:lnTo>
                  <a:lnTo>
                    <a:pt x="4457087" y="1610768"/>
                  </a:lnTo>
                  <a:lnTo>
                    <a:pt x="4480523" y="1573013"/>
                  </a:lnTo>
                  <a:lnTo>
                    <a:pt x="4497998" y="1531671"/>
                  </a:lnTo>
                  <a:lnTo>
                    <a:pt x="4508918" y="1487335"/>
                  </a:lnTo>
                  <a:lnTo>
                    <a:pt x="4512691" y="1440599"/>
                  </a:lnTo>
                  <a:lnTo>
                    <a:pt x="4512691" y="288035"/>
                  </a:lnTo>
                  <a:lnTo>
                    <a:pt x="4508918" y="241302"/>
                  </a:lnTo>
                  <a:lnTo>
                    <a:pt x="4497998" y="196973"/>
                  </a:lnTo>
                  <a:lnTo>
                    <a:pt x="4480523" y="155643"/>
                  </a:lnTo>
                  <a:lnTo>
                    <a:pt x="4457087" y="117902"/>
                  </a:lnTo>
                  <a:lnTo>
                    <a:pt x="4428283" y="84343"/>
                  </a:lnTo>
                  <a:lnTo>
                    <a:pt x="4394705" y="55558"/>
                  </a:lnTo>
                  <a:lnTo>
                    <a:pt x="4356947" y="32140"/>
                  </a:lnTo>
                  <a:lnTo>
                    <a:pt x="4315603" y="14679"/>
                  </a:lnTo>
                  <a:lnTo>
                    <a:pt x="4271265" y="3768"/>
                  </a:lnTo>
                  <a:lnTo>
                    <a:pt x="4224527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491859" y="4474972"/>
              <a:ext cx="4512945" cy="1729105"/>
            </a:xfrm>
            <a:custGeom>
              <a:avLst/>
              <a:gdLst/>
              <a:ahLst/>
              <a:cxnLst/>
              <a:rect l="l" t="t" r="r" b="b"/>
              <a:pathLst>
                <a:path w="4512945" h="1729104">
                  <a:moveTo>
                    <a:pt x="0" y="288035"/>
                  </a:moveTo>
                  <a:lnTo>
                    <a:pt x="3768" y="241302"/>
                  </a:lnTo>
                  <a:lnTo>
                    <a:pt x="14679" y="196973"/>
                  </a:lnTo>
                  <a:lnTo>
                    <a:pt x="32140" y="155643"/>
                  </a:lnTo>
                  <a:lnTo>
                    <a:pt x="55558" y="117902"/>
                  </a:lnTo>
                  <a:lnTo>
                    <a:pt x="84343" y="84343"/>
                  </a:lnTo>
                  <a:lnTo>
                    <a:pt x="117902" y="55558"/>
                  </a:lnTo>
                  <a:lnTo>
                    <a:pt x="155643" y="32140"/>
                  </a:lnTo>
                  <a:lnTo>
                    <a:pt x="196973" y="14679"/>
                  </a:lnTo>
                  <a:lnTo>
                    <a:pt x="241302" y="3768"/>
                  </a:lnTo>
                  <a:lnTo>
                    <a:pt x="288036" y="0"/>
                  </a:lnTo>
                  <a:lnTo>
                    <a:pt x="4224527" y="0"/>
                  </a:lnTo>
                  <a:lnTo>
                    <a:pt x="4271265" y="3768"/>
                  </a:lnTo>
                  <a:lnTo>
                    <a:pt x="4315603" y="14679"/>
                  </a:lnTo>
                  <a:lnTo>
                    <a:pt x="4356947" y="32140"/>
                  </a:lnTo>
                  <a:lnTo>
                    <a:pt x="4394705" y="55558"/>
                  </a:lnTo>
                  <a:lnTo>
                    <a:pt x="4428283" y="84343"/>
                  </a:lnTo>
                  <a:lnTo>
                    <a:pt x="4457087" y="117902"/>
                  </a:lnTo>
                  <a:lnTo>
                    <a:pt x="4480523" y="155643"/>
                  </a:lnTo>
                  <a:lnTo>
                    <a:pt x="4497998" y="196973"/>
                  </a:lnTo>
                  <a:lnTo>
                    <a:pt x="4508918" y="241302"/>
                  </a:lnTo>
                  <a:lnTo>
                    <a:pt x="4512691" y="288035"/>
                  </a:lnTo>
                  <a:lnTo>
                    <a:pt x="4512691" y="1440599"/>
                  </a:lnTo>
                  <a:lnTo>
                    <a:pt x="4508918" y="1487335"/>
                  </a:lnTo>
                  <a:lnTo>
                    <a:pt x="4497998" y="1531671"/>
                  </a:lnTo>
                  <a:lnTo>
                    <a:pt x="4480523" y="1573013"/>
                  </a:lnTo>
                  <a:lnTo>
                    <a:pt x="4457087" y="1610768"/>
                  </a:lnTo>
                  <a:lnTo>
                    <a:pt x="4428283" y="1644342"/>
                  </a:lnTo>
                  <a:lnTo>
                    <a:pt x="4394705" y="1673141"/>
                  </a:lnTo>
                  <a:lnTo>
                    <a:pt x="4356947" y="1696574"/>
                  </a:lnTo>
                  <a:lnTo>
                    <a:pt x="4315603" y="1714046"/>
                  </a:lnTo>
                  <a:lnTo>
                    <a:pt x="4271265" y="1724965"/>
                  </a:lnTo>
                  <a:lnTo>
                    <a:pt x="4224527" y="1728736"/>
                  </a:lnTo>
                  <a:lnTo>
                    <a:pt x="288036" y="1728736"/>
                  </a:lnTo>
                  <a:lnTo>
                    <a:pt x="241302" y="1724965"/>
                  </a:lnTo>
                  <a:lnTo>
                    <a:pt x="196973" y="1714046"/>
                  </a:lnTo>
                  <a:lnTo>
                    <a:pt x="155643" y="1696574"/>
                  </a:lnTo>
                  <a:lnTo>
                    <a:pt x="117902" y="1673141"/>
                  </a:lnTo>
                  <a:lnTo>
                    <a:pt x="84343" y="1644342"/>
                  </a:lnTo>
                  <a:lnTo>
                    <a:pt x="55558" y="1610768"/>
                  </a:lnTo>
                  <a:lnTo>
                    <a:pt x="32140" y="1573013"/>
                  </a:lnTo>
                  <a:lnTo>
                    <a:pt x="14679" y="1531671"/>
                  </a:lnTo>
                  <a:lnTo>
                    <a:pt x="3768" y="1487335"/>
                  </a:lnTo>
                  <a:lnTo>
                    <a:pt x="0" y="1440599"/>
                  </a:lnTo>
                  <a:lnTo>
                    <a:pt x="0" y="28803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073400" y="3969766"/>
              <a:ext cx="766445" cy="360680"/>
            </a:xfrm>
            <a:custGeom>
              <a:avLst/>
              <a:gdLst/>
              <a:ahLst/>
              <a:cxnLst/>
              <a:rect l="l" t="t" r="r" b="b"/>
              <a:pathLst>
                <a:path w="766445" h="360679">
                  <a:moveTo>
                    <a:pt x="574675" y="0"/>
                  </a:moveTo>
                  <a:lnTo>
                    <a:pt x="191515" y="0"/>
                  </a:lnTo>
                  <a:lnTo>
                    <a:pt x="191515" y="180212"/>
                  </a:lnTo>
                  <a:lnTo>
                    <a:pt x="0" y="180212"/>
                  </a:lnTo>
                  <a:lnTo>
                    <a:pt x="383159" y="360425"/>
                  </a:lnTo>
                  <a:lnTo>
                    <a:pt x="766190" y="180212"/>
                  </a:lnTo>
                  <a:lnTo>
                    <a:pt x="574675" y="180212"/>
                  </a:lnTo>
                  <a:lnTo>
                    <a:pt x="5746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073400" y="3969766"/>
              <a:ext cx="766445" cy="360680"/>
            </a:xfrm>
            <a:custGeom>
              <a:avLst/>
              <a:gdLst/>
              <a:ahLst/>
              <a:cxnLst/>
              <a:rect l="l" t="t" r="r" b="b"/>
              <a:pathLst>
                <a:path w="766445" h="360679">
                  <a:moveTo>
                    <a:pt x="0" y="180212"/>
                  </a:moveTo>
                  <a:lnTo>
                    <a:pt x="191515" y="180212"/>
                  </a:lnTo>
                  <a:lnTo>
                    <a:pt x="191515" y="0"/>
                  </a:lnTo>
                  <a:lnTo>
                    <a:pt x="574675" y="0"/>
                  </a:lnTo>
                  <a:lnTo>
                    <a:pt x="574675" y="180212"/>
                  </a:lnTo>
                  <a:lnTo>
                    <a:pt x="766190" y="180212"/>
                  </a:lnTo>
                  <a:lnTo>
                    <a:pt x="383159" y="360425"/>
                  </a:lnTo>
                  <a:lnTo>
                    <a:pt x="0" y="180212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8041640" y="3953764"/>
              <a:ext cx="768350" cy="360680"/>
            </a:xfrm>
            <a:custGeom>
              <a:avLst/>
              <a:gdLst/>
              <a:ahLst/>
              <a:cxnLst/>
              <a:rect l="l" t="t" r="r" b="b"/>
              <a:pathLst>
                <a:path w="768350" h="360679">
                  <a:moveTo>
                    <a:pt x="576326" y="0"/>
                  </a:moveTo>
                  <a:lnTo>
                    <a:pt x="192150" y="0"/>
                  </a:lnTo>
                  <a:lnTo>
                    <a:pt x="192150" y="180212"/>
                  </a:lnTo>
                  <a:lnTo>
                    <a:pt x="0" y="180212"/>
                  </a:lnTo>
                  <a:lnTo>
                    <a:pt x="384175" y="360425"/>
                  </a:lnTo>
                  <a:lnTo>
                    <a:pt x="768350" y="180212"/>
                  </a:lnTo>
                  <a:lnTo>
                    <a:pt x="576326" y="180212"/>
                  </a:lnTo>
                  <a:lnTo>
                    <a:pt x="57632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1640" y="3953764"/>
              <a:ext cx="768350" cy="360680"/>
            </a:xfrm>
            <a:custGeom>
              <a:avLst/>
              <a:gdLst/>
              <a:ahLst/>
              <a:cxnLst/>
              <a:rect l="l" t="t" r="r" b="b"/>
              <a:pathLst>
                <a:path w="768350" h="360679">
                  <a:moveTo>
                    <a:pt x="0" y="180212"/>
                  </a:moveTo>
                  <a:lnTo>
                    <a:pt x="192150" y="180212"/>
                  </a:lnTo>
                  <a:lnTo>
                    <a:pt x="192150" y="0"/>
                  </a:lnTo>
                  <a:lnTo>
                    <a:pt x="576326" y="0"/>
                  </a:lnTo>
                  <a:lnTo>
                    <a:pt x="576326" y="180212"/>
                  </a:lnTo>
                  <a:lnTo>
                    <a:pt x="768350" y="180212"/>
                  </a:lnTo>
                  <a:lnTo>
                    <a:pt x="384175" y="360425"/>
                  </a:lnTo>
                  <a:lnTo>
                    <a:pt x="0" y="180212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00150" y="4442079"/>
              <a:ext cx="4512945" cy="1727200"/>
            </a:xfrm>
            <a:custGeom>
              <a:avLst/>
              <a:gdLst/>
              <a:ahLst/>
              <a:cxnLst/>
              <a:rect l="l" t="t" r="r" b="b"/>
              <a:pathLst>
                <a:path w="4512945" h="1727200">
                  <a:moveTo>
                    <a:pt x="4224909" y="0"/>
                  </a:moveTo>
                  <a:lnTo>
                    <a:pt x="287909" y="0"/>
                  </a:lnTo>
                  <a:lnTo>
                    <a:pt x="241209" y="3764"/>
                  </a:lnTo>
                  <a:lnTo>
                    <a:pt x="196908" y="14664"/>
                  </a:lnTo>
                  <a:lnTo>
                    <a:pt x="155599" y="32109"/>
                  </a:lnTo>
                  <a:lnTo>
                    <a:pt x="117875" y="55506"/>
                  </a:lnTo>
                  <a:lnTo>
                    <a:pt x="84328" y="84264"/>
                  </a:lnTo>
                  <a:lnTo>
                    <a:pt x="55550" y="117793"/>
                  </a:lnTo>
                  <a:lnTo>
                    <a:pt x="32136" y="155500"/>
                  </a:lnTo>
                  <a:lnTo>
                    <a:pt x="14678" y="196795"/>
                  </a:lnTo>
                  <a:lnTo>
                    <a:pt x="3768" y="241086"/>
                  </a:lnTo>
                  <a:lnTo>
                    <a:pt x="0" y="287782"/>
                  </a:lnTo>
                  <a:lnTo>
                    <a:pt x="0" y="1439278"/>
                  </a:lnTo>
                  <a:lnTo>
                    <a:pt x="3768" y="1485973"/>
                  </a:lnTo>
                  <a:lnTo>
                    <a:pt x="14678" y="1530269"/>
                  </a:lnTo>
                  <a:lnTo>
                    <a:pt x="32136" y="1571573"/>
                  </a:lnTo>
                  <a:lnTo>
                    <a:pt x="55550" y="1609293"/>
                  </a:lnTo>
                  <a:lnTo>
                    <a:pt x="84328" y="1642835"/>
                  </a:lnTo>
                  <a:lnTo>
                    <a:pt x="117875" y="1671608"/>
                  </a:lnTo>
                  <a:lnTo>
                    <a:pt x="155599" y="1695018"/>
                  </a:lnTo>
                  <a:lnTo>
                    <a:pt x="196908" y="1712473"/>
                  </a:lnTo>
                  <a:lnTo>
                    <a:pt x="241209" y="1723381"/>
                  </a:lnTo>
                  <a:lnTo>
                    <a:pt x="287909" y="1727149"/>
                  </a:lnTo>
                  <a:lnTo>
                    <a:pt x="4224909" y="1727149"/>
                  </a:lnTo>
                  <a:lnTo>
                    <a:pt x="4271574" y="1723381"/>
                  </a:lnTo>
                  <a:lnTo>
                    <a:pt x="4315847" y="1712473"/>
                  </a:lnTo>
                  <a:lnTo>
                    <a:pt x="4357134" y="1695018"/>
                  </a:lnTo>
                  <a:lnTo>
                    <a:pt x="4394843" y="1671608"/>
                  </a:lnTo>
                  <a:lnTo>
                    <a:pt x="4428378" y="1642835"/>
                  </a:lnTo>
                  <a:lnTo>
                    <a:pt x="4457148" y="1609293"/>
                  </a:lnTo>
                  <a:lnTo>
                    <a:pt x="4480557" y="1571573"/>
                  </a:lnTo>
                  <a:lnTo>
                    <a:pt x="4498013" y="1530269"/>
                  </a:lnTo>
                  <a:lnTo>
                    <a:pt x="4508922" y="1485973"/>
                  </a:lnTo>
                  <a:lnTo>
                    <a:pt x="4512691" y="1439278"/>
                  </a:lnTo>
                  <a:lnTo>
                    <a:pt x="4512691" y="287782"/>
                  </a:lnTo>
                  <a:lnTo>
                    <a:pt x="4508922" y="241086"/>
                  </a:lnTo>
                  <a:lnTo>
                    <a:pt x="4498013" y="196795"/>
                  </a:lnTo>
                  <a:lnTo>
                    <a:pt x="4480557" y="155500"/>
                  </a:lnTo>
                  <a:lnTo>
                    <a:pt x="4457148" y="117793"/>
                  </a:lnTo>
                  <a:lnTo>
                    <a:pt x="4428378" y="84264"/>
                  </a:lnTo>
                  <a:lnTo>
                    <a:pt x="4394843" y="55506"/>
                  </a:lnTo>
                  <a:lnTo>
                    <a:pt x="4357134" y="32109"/>
                  </a:lnTo>
                  <a:lnTo>
                    <a:pt x="4315847" y="14664"/>
                  </a:lnTo>
                  <a:lnTo>
                    <a:pt x="4271574" y="3764"/>
                  </a:lnTo>
                  <a:lnTo>
                    <a:pt x="4224909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200150" y="4442079"/>
              <a:ext cx="4512945" cy="1727200"/>
            </a:xfrm>
            <a:custGeom>
              <a:avLst/>
              <a:gdLst/>
              <a:ahLst/>
              <a:cxnLst/>
              <a:rect l="l" t="t" r="r" b="b"/>
              <a:pathLst>
                <a:path w="4512945" h="1727200">
                  <a:moveTo>
                    <a:pt x="0" y="287782"/>
                  </a:moveTo>
                  <a:lnTo>
                    <a:pt x="3768" y="241086"/>
                  </a:lnTo>
                  <a:lnTo>
                    <a:pt x="14678" y="196795"/>
                  </a:lnTo>
                  <a:lnTo>
                    <a:pt x="32136" y="155500"/>
                  </a:lnTo>
                  <a:lnTo>
                    <a:pt x="55550" y="117793"/>
                  </a:lnTo>
                  <a:lnTo>
                    <a:pt x="84328" y="84264"/>
                  </a:lnTo>
                  <a:lnTo>
                    <a:pt x="117875" y="55506"/>
                  </a:lnTo>
                  <a:lnTo>
                    <a:pt x="155599" y="32109"/>
                  </a:lnTo>
                  <a:lnTo>
                    <a:pt x="196908" y="14664"/>
                  </a:lnTo>
                  <a:lnTo>
                    <a:pt x="241209" y="3764"/>
                  </a:lnTo>
                  <a:lnTo>
                    <a:pt x="287909" y="0"/>
                  </a:lnTo>
                  <a:lnTo>
                    <a:pt x="4224909" y="0"/>
                  </a:lnTo>
                  <a:lnTo>
                    <a:pt x="4271574" y="3764"/>
                  </a:lnTo>
                  <a:lnTo>
                    <a:pt x="4315847" y="14664"/>
                  </a:lnTo>
                  <a:lnTo>
                    <a:pt x="4357134" y="32109"/>
                  </a:lnTo>
                  <a:lnTo>
                    <a:pt x="4394843" y="55506"/>
                  </a:lnTo>
                  <a:lnTo>
                    <a:pt x="4428378" y="84264"/>
                  </a:lnTo>
                  <a:lnTo>
                    <a:pt x="4457148" y="117793"/>
                  </a:lnTo>
                  <a:lnTo>
                    <a:pt x="4480557" y="155500"/>
                  </a:lnTo>
                  <a:lnTo>
                    <a:pt x="4498013" y="196795"/>
                  </a:lnTo>
                  <a:lnTo>
                    <a:pt x="4508922" y="241086"/>
                  </a:lnTo>
                  <a:lnTo>
                    <a:pt x="4512691" y="287782"/>
                  </a:lnTo>
                  <a:lnTo>
                    <a:pt x="4512691" y="1439278"/>
                  </a:lnTo>
                  <a:lnTo>
                    <a:pt x="4508922" y="1485973"/>
                  </a:lnTo>
                  <a:lnTo>
                    <a:pt x="4498013" y="1530269"/>
                  </a:lnTo>
                  <a:lnTo>
                    <a:pt x="4480557" y="1571573"/>
                  </a:lnTo>
                  <a:lnTo>
                    <a:pt x="4457148" y="1609293"/>
                  </a:lnTo>
                  <a:lnTo>
                    <a:pt x="4428378" y="1642835"/>
                  </a:lnTo>
                  <a:lnTo>
                    <a:pt x="4394843" y="1671608"/>
                  </a:lnTo>
                  <a:lnTo>
                    <a:pt x="4357134" y="1695018"/>
                  </a:lnTo>
                  <a:lnTo>
                    <a:pt x="4315847" y="1712473"/>
                  </a:lnTo>
                  <a:lnTo>
                    <a:pt x="4271574" y="1723381"/>
                  </a:lnTo>
                  <a:lnTo>
                    <a:pt x="4224909" y="1727149"/>
                  </a:lnTo>
                  <a:lnTo>
                    <a:pt x="287909" y="1727149"/>
                  </a:lnTo>
                  <a:lnTo>
                    <a:pt x="241209" y="1723381"/>
                  </a:lnTo>
                  <a:lnTo>
                    <a:pt x="196908" y="1712473"/>
                  </a:lnTo>
                  <a:lnTo>
                    <a:pt x="155599" y="1695018"/>
                  </a:lnTo>
                  <a:lnTo>
                    <a:pt x="117875" y="1671608"/>
                  </a:lnTo>
                  <a:lnTo>
                    <a:pt x="84328" y="1642835"/>
                  </a:lnTo>
                  <a:lnTo>
                    <a:pt x="55550" y="1609293"/>
                  </a:lnTo>
                  <a:lnTo>
                    <a:pt x="32136" y="1571573"/>
                  </a:lnTo>
                  <a:lnTo>
                    <a:pt x="14678" y="1530269"/>
                  </a:lnTo>
                  <a:lnTo>
                    <a:pt x="3768" y="1485973"/>
                  </a:lnTo>
                  <a:lnTo>
                    <a:pt x="0" y="1439278"/>
                  </a:lnTo>
                  <a:lnTo>
                    <a:pt x="0" y="287782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451991" y="930402"/>
            <a:ext cx="3521710" cy="1296670"/>
          </a:xfrm>
          <a:prstGeom prst="rect">
            <a:avLst/>
          </a:prstGeom>
          <a:solidFill>
            <a:srgbClr val="EAEAEA"/>
          </a:solidFill>
          <a:ln w="25400">
            <a:solidFill>
              <a:srgbClr val="385D89"/>
            </a:solidFill>
          </a:ln>
        </p:spPr>
        <p:txBody>
          <a:bodyPr vert="horz" wrap="square" lIns="0" tIns="135255" rIns="0" bIns="0" rtlCol="0">
            <a:spAutoFit/>
          </a:bodyPr>
          <a:lstStyle/>
          <a:p>
            <a:pPr marL="975360" marR="845819" indent="-121920">
              <a:lnSpc>
                <a:spcPct val="100000"/>
              </a:lnSpc>
              <a:spcBef>
                <a:spcPts val="1065"/>
              </a:spcBef>
            </a:pPr>
            <a:r>
              <a:rPr dirty="0">
                <a:solidFill>
                  <a:srgbClr val="511E18"/>
                </a:solidFill>
              </a:rPr>
              <a:t>In</a:t>
            </a:r>
            <a:r>
              <a:rPr spc="-15" dirty="0">
                <a:solidFill>
                  <a:srgbClr val="511E18"/>
                </a:solidFill>
              </a:rPr>
              <a:t>d</a:t>
            </a:r>
            <a:r>
              <a:rPr dirty="0">
                <a:solidFill>
                  <a:srgbClr val="511E18"/>
                </a:solidFill>
              </a:rPr>
              <a:t>i</a:t>
            </a:r>
            <a:r>
              <a:rPr spc="-15" dirty="0">
                <a:solidFill>
                  <a:srgbClr val="511E18"/>
                </a:solidFill>
              </a:rPr>
              <a:t>c</a:t>
            </a:r>
            <a:r>
              <a:rPr dirty="0">
                <a:solidFill>
                  <a:srgbClr val="511E18"/>
                </a:solidFill>
              </a:rPr>
              <a:t>azioni  Nazionali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385050" y="1025778"/>
            <a:ext cx="3776979" cy="1296670"/>
          </a:xfrm>
          <a:prstGeom prst="rect">
            <a:avLst/>
          </a:prstGeom>
          <a:solidFill>
            <a:srgbClr val="EAEAEA"/>
          </a:solidFill>
          <a:ln w="25400">
            <a:solidFill>
              <a:srgbClr val="385D89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641350">
              <a:lnSpc>
                <a:spcPct val="100000"/>
              </a:lnSpc>
            </a:pPr>
            <a:r>
              <a:rPr sz="3200" b="1" spc="-20" dirty="0">
                <a:solidFill>
                  <a:srgbClr val="511E18"/>
                </a:solidFill>
                <a:latin typeface="Calibri"/>
                <a:cs typeface="Calibri"/>
              </a:rPr>
              <a:t>Direttiva</a:t>
            </a:r>
            <a:r>
              <a:rPr sz="3200" b="1" spc="-50" dirty="0">
                <a:solidFill>
                  <a:srgbClr val="511E18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11E18"/>
                </a:solidFill>
                <a:latin typeface="Calibri"/>
                <a:cs typeface="Calibri"/>
              </a:rPr>
              <a:t>B.E.S.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24075" y="5057902"/>
            <a:ext cx="3662045" cy="707390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73660" marR="5080" indent="-60960">
              <a:lnSpc>
                <a:spcPct val="59900"/>
              </a:lnSpc>
              <a:spcBef>
                <a:spcPts val="1440"/>
              </a:spcBef>
            </a:pPr>
            <a:r>
              <a:rPr sz="2800" b="1" spc="-15" dirty="0">
                <a:solidFill>
                  <a:srgbClr val="511E18"/>
                </a:solidFill>
                <a:latin typeface="Calibri"/>
                <a:cs typeface="Calibri"/>
              </a:rPr>
              <a:t>Apprendere</a:t>
            </a:r>
            <a:r>
              <a:rPr sz="2800" b="1" dirty="0">
                <a:solidFill>
                  <a:srgbClr val="511E18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511E18"/>
                </a:solidFill>
                <a:latin typeface="Calibri"/>
                <a:cs typeface="Calibri"/>
              </a:rPr>
              <a:t>competenze </a:t>
            </a:r>
            <a:r>
              <a:rPr sz="2800" b="1" spc="-615" dirty="0">
                <a:solidFill>
                  <a:srgbClr val="511E1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511E18"/>
                </a:solidFill>
                <a:latin typeface="Calibri"/>
                <a:cs typeface="Calibri"/>
              </a:rPr>
              <a:t>(</a:t>
            </a:r>
            <a:r>
              <a:rPr sz="2800" b="1" spc="-10" dirty="0">
                <a:solidFill>
                  <a:srgbClr val="511E18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511E18"/>
                </a:solidFill>
                <a:latin typeface="Calibri"/>
                <a:cs typeface="Calibri"/>
              </a:rPr>
              <a:t>progettare</a:t>
            </a:r>
            <a:r>
              <a:rPr sz="2800" b="1" spc="30" dirty="0">
                <a:solidFill>
                  <a:srgbClr val="511E1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511E18"/>
                </a:solidFill>
                <a:latin typeface="Calibri"/>
                <a:cs typeface="Calibri"/>
              </a:rPr>
              <a:t>e </a:t>
            </a:r>
            <a:r>
              <a:rPr sz="2800" b="1" spc="-15" dirty="0">
                <a:solidFill>
                  <a:srgbClr val="511E18"/>
                </a:solidFill>
                <a:latin typeface="Calibri"/>
                <a:cs typeface="Calibri"/>
              </a:rPr>
              <a:t>valutare)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445122" y="4506086"/>
            <a:ext cx="4538345" cy="1754505"/>
            <a:chOff x="6445122" y="4506086"/>
            <a:chExt cx="4538345" cy="1754505"/>
          </a:xfrm>
        </p:grpSpPr>
        <p:sp>
          <p:nvSpPr>
            <p:cNvPr id="21" name="object 21"/>
            <p:cNvSpPr/>
            <p:nvPr/>
          </p:nvSpPr>
          <p:spPr>
            <a:xfrm>
              <a:off x="6457822" y="4518786"/>
              <a:ext cx="4512945" cy="1729105"/>
            </a:xfrm>
            <a:custGeom>
              <a:avLst/>
              <a:gdLst/>
              <a:ahLst/>
              <a:cxnLst/>
              <a:rect l="l" t="t" r="r" b="b"/>
              <a:pathLst>
                <a:path w="4512945" h="1729104">
                  <a:moveTo>
                    <a:pt x="4224528" y="0"/>
                  </a:moveTo>
                  <a:lnTo>
                    <a:pt x="288035" y="0"/>
                  </a:lnTo>
                  <a:lnTo>
                    <a:pt x="241302" y="3772"/>
                  </a:lnTo>
                  <a:lnTo>
                    <a:pt x="196973" y="14692"/>
                  </a:lnTo>
                  <a:lnTo>
                    <a:pt x="155643" y="32167"/>
                  </a:lnTo>
                  <a:lnTo>
                    <a:pt x="117902" y="55603"/>
                  </a:lnTo>
                  <a:lnTo>
                    <a:pt x="84343" y="84407"/>
                  </a:lnTo>
                  <a:lnTo>
                    <a:pt x="55558" y="117985"/>
                  </a:lnTo>
                  <a:lnTo>
                    <a:pt x="32140" y="155743"/>
                  </a:lnTo>
                  <a:lnTo>
                    <a:pt x="14679" y="197087"/>
                  </a:lnTo>
                  <a:lnTo>
                    <a:pt x="3768" y="241425"/>
                  </a:lnTo>
                  <a:lnTo>
                    <a:pt x="0" y="288163"/>
                  </a:lnTo>
                  <a:lnTo>
                    <a:pt x="0" y="1440624"/>
                  </a:lnTo>
                  <a:lnTo>
                    <a:pt x="3768" y="1487361"/>
                  </a:lnTo>
                  <a:lnTo>
                    <a:pt x="14679" y="1531697"/>
                  </a:lnTo>
                  <a:lnTo>
                    <a:pt x="32140" y="1573038"/>
                  </a:lnTo>
                  <a:lnTo>
                    <a:pt x="55558" y="1610793"/>
                  </a:lnTo>
                  <a:lnTo>
                    <a:pt x="84343" y="1644367"/>
                  </a:lnTo>
                  <a:lnTo>
                    <a:pt x="117902" y="1673167"/>
                  </a:lnTo>
                  <a:lnTo>
                    <a:pt x="155643" y="1696600"/>
                  </a:lnTo>
                  <a:lnTo>
                    <a:pt x="196973" y="1714072"/>
                  </a:lnTo>
                  <a:lnTo>
                    <a:pt x="241302" y="1724990"/>
                  </a:lnTo>
                  <a:lnTo>
                    <a:pt x="288035" y="1728762"/>
                  </a:lnTo>
                  <a:lnTo>
                    <a:pt x="4224528" y="1728762"/>
                  </a:lnTo>
                  <a:lnTo>
                    <a:pt x="4271265" y="1724990"/>
                  </a:lnTo>
                  <a:lnTo>
                    <a:pt x="4315603" y="1714072"/>
                  </a:lnTo>
                  <a:lnTo>
                    <a:pt x="4356947" y="1696600"/>
                  </a:lnTo>
                  <a:lnTo>
                    <a:pt x="4394705" y="1673167"/>
                  </a:lnTo>
                  <a:lnTo>
                    <a:pt x="4428283" y="1644367"/>
                  </a:lnTo>
                  <a:lnTo>
                    <a:pt x="4457087" y="1610793"/>
                  </a:lnTo>
                  <a:lnTo>
                    <a:pt x="4480523" y="1573038"/>
                  </a:lnTo>
                  <a:lnTo>
                    <a:pt x="4497998" y="1531697"/>
                  </a:lnTo>
                  <a:lnTo>
                    <a:pt x="4508918" y="1487361"/>
                  </a:lnTo>
                  <a:lnTo>
                    <a:pt x="4512691" y="1440624"/>
                  </a:lnTo>
                  <a:lnTo>
                    <a:pt x="4512691" y="288163"/>
                  </a:lnTo>
                  <a:lnTo>
                    <a:pt x="4508918" y="241425"/>
                  </a:lnTo>
                  <a:lnTo>
                    <a:pt x="4497998" y="197087"/>
                  </a:lnTo>
                  <a:lnTo>
                    <a:pt x="4480523" y="155743"/>
                  </a:lnTo>
                  <a:lnTo>
                    <a:pt x="4457087" y="117985"/>
                  </a:lnTo>
                  <a:lnTo>
                    <a:pt x="4428283" y="84407"/>
                  </a:lnTo>
                  <a:lnTo>
                    <a:pt x="4394705" y="55603"/>
                  </a:lnTo>
                  <a:lnTo>
                    <a:pt x="4356947" y="32167"/>
                  </a:lnTo>
                  <a:lnTo>
                    <a:pt x="4315603" y="14692"/>
                  </a:lnTo>
                  <a:lnTo>
                    <a:pt x="4271265" y="3772"/>
                  </a:lnTo>
                  <a:lnTo>
                    <a:pt x="4224528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6457822" y="4518786"/>
              <a:ext cx="4512945" cy="1729105"/>
            </a:xfrm>
            <a:custGeom>
              <a:avLst/>
              <a:gdLst/>
              <a:ahLst/>
              <a:cxnLst/>
              <a:rect l="l" t="t" r="r" b="b"/>
              <a:pathLst>
                <a:path w="4512945" h="1729104">
                  <a:moveTo>
                    <a:pt x="0" y="288163"/>
                  </a:moveTo>
                  <a:lnTo>
                    <a:pt x="3768" y="241425"/>
                  </a:lnTo>
                  <a:lnTo>
                    <a:pt x="14679" y="197087"/>
                  </a:lnTo>
                  <a:lnTo>
                    <a:pt x="32140" y="155743"/>
                  </a:lnTo>
                  <a:lnTo>
                    <a:pt x="55558" y="117985"/>
                  </a:lnTo>
                  <a:lnTo>
                    <a:pt x="84343" y="84407"/>
                  </a:lnTo>
                  <a:lnTo>
                    <a:pt x="117902" y="55603"/>
                  </a:lnTo>
                  <a:lnTo>
                    <a:pt x="155643" y="32167"/>
                  </a:lnTo>
                  <a:lnTo>
                    <a:pt x="196973" y="14692"/>
                  </a:lnTo>
                  <a:lnTo>
                    <a:pt x="241302" y="3772"/>
                  </a:lnTo>
                  <a:lnTo>
                    <a:pt x="288035" y="0"/>
                  </a:lnTo>
                  <a:lnTo>
                    <a:pt x="4224528" y="0"/>
                  </a:lnTo>
                  <a:lnTo>
                    <a:pt x="4271265" y="3772"/>
                  </a:lnTo>
                  <a:lnTo>
                    <a:pt x="4315603" y="14692"/>
                  </a:lnTo>
                  <a:lnTo>
                    <a:pt x="4356947" y="32167"/>
                  </a:lnTo>
                  <a:lnTo>
                    <a:pt x="4394705" y="55603"/>
                  </a:lnTo>
                  <a:lnTo>
                    <a:pt x="4428283" y="84407"/>
                  </a:lnTo>
                  <a:lnTo>
                    <a:pt x="4457087" y="117985"/>
                  </a:lnTo>
                  <a:lnTo>
                    <a:pt x="4480523" y="155743"/>
                  </a:lnTo>
                  <a:lnTo>
                    <a:pt x="4497998" y="197087"/>
                  </a:lnTo>
                  <a:lnTo>
                    <a:pt x="4508918" y="241425"/>
                  </a:lnTo>
                  <a:lnTo>
                    <a:pt x="4512691" y="288163"/>
                  </a:lnTo>
                  <a:lnTo>
                    <a:pt x="4512691" y="1440624"/>
                  </a:lnTo>
                  <a:lnTo>
                    <a:pt x="4508918" y="1487361"/>
                  </a:lnTo>
                  <a:lnTo>
                    <a:pt x="4497998" y="1531697"/>
                  </a:lnTo>
                  <a:lnTo>
                    <a:pt x="4480523" y="1573038"/>
                  </a:lnTo>
                  <a:lnTo>
                    <a:pt x="4457087" y="1610793"/>
                  </a:lnTo>
                  <a:lnTo>
                    <a:pt x="4428283" y="1644367"/>
                  </a:lnTo>
                  <a:lnTo>
                    <a:pt x="4394705" y="1673167"/>
                  </a:lnTo>
                  <a:lnTo>
                    <a:pt x="4356947" y="1696600"/>
                  </a:lnTo>
                  <a:lnTo>
                    <a:pt x="4315603" y="1714072"/>
                  </a:lnTo>
                  <a:lnTo>
                    <a:pt x="4271265" y="1724990"/>
                  </a:lnTo>
                  <a:lnTo>
                    <a:pt x="4224528" y="1728762"/>
                  </a:lnTo>
                  <a:lnTo>
                    <a:pt x="288035" y="1728762"/>
                  </a:lnTo>
                  <a:lnTo>
                    <a:pt x="241302" y="1724990"/>
                  </a:lnTo>
                  <a:lnTo>
                    <a:pt x="196973" y="1714072"/>
                  </a:lnTo>
                  <a:lnTo>
                    <a:pt x="155643" y="1696600"/>
                  </a:lnTo>
                  <a:lnTo>
                    <a:pt x="117902" y="1673167"/>
                  </a:lnTo>
                  <a:lnTo>
                    <a:pt x="84343" y="1644367"/>
                  </a:lnTo>
                  <a:lnTo>
                    <a:pt x="55558" y="1610793"/>
                  </a:lnTo>
                  <a:lnTo>
                    <a:pt x="32140" y="1573038"/>
                  </a:lnTo>
                  <a:lnTo>
                    <a:pt x="14679" y="1531697"/>
                  </a:lnTo>
                  <a:lnTo>
                    <a:pt x="3768" y="1487361"/>
                  </a:lnTo>
                  <a:lnTo>
                    <a:pt x="0" y="1440624"/>
                  </a:lnTo>
                  <a:lnTo>
                    <a:pt x="0" y="288163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848220" y="4664709"/>
            <a:ext cx="3801745" cy="1136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403052"/>
                </a:solidFill>
                <a:latin typeface="Calibri"/>
                <a:cs typeface="Calibri"/>
              </a:rPr>
              <a:t>Calibrare</a:t>
            </a:r>
            <a:r>
              <a:rPr sz="2800" b="1" spc="4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03052"/>
                </a:solidFill>
                <a:latin typeface="Calibri"/>
                <a:cs typeface="Calibri"/>
              </a:rPr>
              <a:t>la</a:t>
            </a:r>
            <a:r>
              <a:rPr sz="2800" b="1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03052"/>
                </a:solidFill>
                <a:latin typeface="Calibri"/>
                <a:cs typeface="Calibri"/>
              </a:rPr>
              <a:t>didattica</a:t>
            </a:r>
            <a:r>
              <a:rPr sz="2800" b="1" spc="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03052"/>
                </a:solidFill>
                <a:latin typeface="Calibri"/>
                <a:cs typeface="Calibri"/>
              </a:rPr>
              <a:t>sui</a:t>
            </a:r>
            <a:endParaRPr sz="2800" dirty="0">
              <a:latin typeface="Calibri"/>
              <a:cs typeface="Calibri"/>
            </a:endParaRPr>
          </a:p>
          <a:p>
            <a:pPr marL="38100" marR="30480" algn="ctr">
              <a:lnSpc>
                <a:spcPct val="60300"/>
              </a:lnSpc>
              <a:spcBef>
                <a:spcPts val="1335"/>
              </a:spcBef>
            </a:pPr>
            <a:r>
              <a:rPr sz="2800" b="1" spc="-5" dirty="0">
                <a:solidFill>
                  <a:srgbClr val="403052"/>
                </a:solidFill>
                <a:latin typeface="Calibri"/>
                <a:cs typeface="Calibri"/>
              </a:rPr>
              <a:t>bis</a:t>
            </a:r>
            <a:r>
              <a:rPr sz="2800" b="1" spc="-20" dirty="0">
                <a:solidFill>
                  <a:srgbClr val="403052"/>
                </a:solidFill>
                <a:latin typeface="Calibri"/>
                <a:cs typeface="Calibri"/>
              </a:rPr>
              <a:t>o</a:t>
            </a:r>
            <a:r>
              <a:rPr sz="2800" b="1" spc="-40" dirty="0">
                <a:solidFill>
                  <a:srgbClr val="403052"/>
                </a:solidFill>
                <a:latin typeface="Calibri"/>
                <a:cs typeface="Calibri"/>
              </a:rPr>
              <a:t>g</a:t>
            </a:r>
            <a:r>
              <a:rPr sz="4200" b="1" spc="-2197" baseline="26785" dirty="0">
                <a:solidFill>
                  <a:srgbClr val="403052"/>
                </a:solidFill>
                <a:latin typeface="Calibri"/>
                <a:cs typeface="Calibri"/>
              </a:rPr>
              <a:t>P</a:t>
            </a:r>
            <a:r>
              <a:rPr sz="2800" b="1" spc="-100" dirty="0">
                <a:solidFill>
                  <a:srgbClr val="403052"/>
                </a:solidFill>
                <a:latin typeface="Calibri"/>
                <a:cs typeface="Calibri"/>
              </a:rPr>
              <a:t>n</a:t>
            </a:r>
            <a:r>
              <a:rPr sz="4200" b="1" spc="-1995" baseline="26785" dirty="0">
                <a:solidFill>
                  <a:srgbClr val="403052"/>
                </a:solidFill>
                <a:latin typeface="Calibri"/>
                <a:cs typeface="Calibri"/>
              </a:rPr>
              <a:t>e</a:t>
            </a:r>
            <a:r>
              <a:rPr sz="2800" b="1" spc="-5" dirty="0">
                <a:solidFill>
                  <a:srgbClr val="403052"/>
                </a:solidFill>
                <a:latin typeface="Calibri"/>
                <a:cs typeface="Calibri"/>
              </a:rPr>
              <a:t>i</a:t>
            </a:r>
            <a:r>
              <a:rPr sz="2800" b="1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4200" b="1" spc="-1477" baseline="26785" dirty="0">
                <a:solidFill>
                  <a:srgbClr val="403052"/>
                </a:solidFill>
                <a:latin typeface="Calibri"/>
                <a:cs typeface="Calibri"/>
              </a:rPr>
              <a:t>r</a:t>
            </a:r>
            <a:r>
              <a:rPr sz="2800" b="1" spc="-445" dirty="0">
                <a:solidFill>
                  <a:srgbClr val="403052"/>
                </a:solidFill>
                <a:latin typeface="Calibri"/>
                <a:cs typeface="Calibri"/>
              </a:rPr>
              <a:t>a</a:t>
            </a:r>
            <a:r>
              <a:rPr sz="4200" b="1" spc="-1019" baseline="26785" dirty="0">
                <a:solidFill>
                  <a:srgbClr val="403052"/>
                </a:solidFill>
                <a:latin typeface="Calibri"/>
                <a:cs typeface="Calibri"/>
              </a:rPr>
              <a:t>s</a:t>
            </a:r>
            <a:r>
              <a:rPr sz="2800" b="1" spc="-835" dirty="0">
                <a:solidFill>
                  <a:srgbClr val="403052"/>
                </a:solidFill>
                <a:latin typeface="Calibri"/>
                <a:cs typeface="Calibri"/>
              </a:rPr>
              <a:t>p</a:t>
            </a:r>
            <a:r>
              <a:rPr sz="4200" b="1" spc="-1027" baseline="26785" dirty="0">
                <a:solidFill>
                  <a:srgbClr val="403052"/>
                </a:solidFill>
                <a:latin typeface="Calibri"/>
                <a:cs typeface="Calibri"/>
              </a:rPr>
              <a:t>o</a:t>
            </a:r>
            <a:r>
              <a:rPr sz="2800" b="1" spc="-835" dirty="0">
                <a:solidFill>
                  <a:srgbClr val="403052"/>
                </a:solidFill>
                <a:latin typeface="Calibri"/>
                <a:cs typeface="Calibri"/>
              </a:rPr>
              <a:t>p</a:t>
            </a:r>
            <a:r>
              <a:rPr sz="4200" b="1" spc="-1019" baseline="26785" dirty="0">
                <a:solidFill>
                  <a:srgbClr val="403052"/>
                </a:solidFill>
                <a:latin typeface="Calibri"/>
                <a:cs typeface="Calibri"/>
              </a:rPr>
              <a:t>n</a:t>
            </a:r>
            <a:r>
              <a:rPr sz="2800" b="1" spc="-330" dirty="0">
                <a:solidFill>
                  <a:srgbClr val="403052"/>
                </a:solidFill>
                <a:latin typeface="Calibri"/>
                <a:cs typeface="Calibri"/>
              </a:rPr>
              <a:t>r</a:t>
            </a:r>
            <a:r>
              <a:rPr sz="4200" b="1" spc="-1657" baseline="26785" dirty="0">
                <a:solidFill>
                  <a:srgbClr val="403052"/>
                </a:solidFill>
                <a:latin typeface="Calibri"/>
                <a:cs typeface="Calibri"/>
              </a:rPr>
              <a:t>a</a:t>
            </a:r>
            <a:r>
              <a:rPr sz="2800" b="1" spc="-315" dirty="0">
                <a:solidFill>
                  <a:srgbClr val="403052"/>
                </a:solidFill>
                <a:latin typeface="Calibri"/>
                <a:cs typeface="Calibri"/>
              </a:rPr>
              <a:t>e</a:t>
            </a:r>
            <a:r>
              <a:rPr sz="4200" b="1" spc="-577" baseline="26785" dirty="0">
                <a:solidFill>
                  <a:srgbClr val="403052"/>
                </a:solidFill>
                <a:latin typeface="Calibri"/>
                <a:cs typeface="Calibri"/>
              </a:rPr>
              <a:t>l</a:t>
            </a:r>
            <a:r>
              <a:rPr sz="2800" b="1" spc="-1140" dirty="0">
                <a:solidFill>
                  <a:srgbClr val="403052"/>
                </a:solidFill>
                <a:latin typeface="Calibri"/>
                <a:cs typeface="Calibri"/>
              </a:rPr>
              <a:t>n</a:t>
            </a:r>
            <a:r>
              <a:rPr sz="4200" b="1" spc="-7" baseline="26785" dirty="0">
                <a:solidFill>
                  <a:srgbClr val="403052"/>
                </a:solidFill>
                <a:latin typeface="Calibri"/>
                <a:cs typeface="Calibri"/>
              </a:rPr>
              <a:t>i</a:t>
            </a:r>
            <a:r>
              <a:rPr sz="4200" b="1" spc="-1012" baseline="26785" dirty="0">
                <a:solidFill>
                  <a:srgbClr val="403052"/>
                </a:solidFill>
                <a:latin typeface="Calibri"/>
                <a:cs typeface="Calibri"/>
              </a:rPr>
              <a:t>z</a:t>
            </a:r>
            <a:r>
              <a:rPr sz="2800" b="1" spc="-840" dirty="0">
                <a:solidFill>
                  <a:srgbClr val="403052"/>
                </a:solidFill>
                <a:latin typeface="Calibri"/>
                <a:cs typeface="Calibri"/>
              </a:rPr>
              <a:t>d</a:t>
            </a:r>
            <a:r>
              <a:rPr sz="4200" b="1" spc="-442" baseline="26785" dirty="0">
                <a:solidFill>
                  <a:srgbClr val="403052"/>
                </a:solidFill>
                <a:latin typeface="Calibri"/>
                <a:cs typeface="Calibri"/>
              </a:rPr>
              <a:t>z</a:t>
            </a:r>
            <a:r>
              <a:rPr sz="2800" b="1" spc="-434" dirty="0">
                <a:solidFill>
                  <a:srgbClr val="403052"/>
                </a:solidFill>
                <a:latin typeface="Calibri"/>
                <a:cs typeface="Calibri"/>
              </a:rPr>
              <a:t>i</a:t>
            </a:r>
            <a:r>
              <a:rPr sz="4200" b="1" spc="-1439" baseline="26785" dirty="0">
                <a:solidFill>
                  <a:srgbClr val="403052"/>
                </a:solidFill>
                <a:latin typeface="Calibri"/>
                <a:cs typeface="Calibri"/>
              </a:rPr>
              <a:t>a</a:t>
            </a:r>
            <a:r>
              <a:rPr sz="2800" b="1" spc="-25" dirty="0">
                <a:solidFill>
                  <a:srgbClr val="403052"/>
                </a:solidFill>
                <a:latin typeface="Calibri"/>
                <a:cs typeface="Calibri"/>
              </a:rPr>
              <a:t>t</a:t>
            </a:r>
            <a:r>
              <a:rPr sz="4200" b="1" spc="-1477" baseline="26785" dirty="0">
                <a:solidFill>
                  <a:srgbClr val="403052"/>
                </a:solidFill>
                <a:latin typeface="Calibri"/>
                <a:cs typeface="Calibri"/>
              </a:rPr>
              <a:t>r</a:t>
            </a:r>
            <a:r>
              <a:rPr sz="2800" b="1" spc="-5" dirty="0">
                <a:solidFill>
                  <a:srgbClr val="403052"/>
                </a:solidFill>
                <a:latin typeface="Calibri"/>
                <a:cs typeface="Calibri"/>
              </a:rPr>
              <a:t>i</a:t>
            </a:r>
            <a:r>
              <a:rPr sz="2800" b="1" spc="-1075" dirty="0">
                <a:solidFill>
                  <a:srgbClr val="403052"/>
                </a:solidFill>
                <a:latin typeface="Calibri"/>
                <a:cs typeface="Calibri"/>
              </a:rPr>
              <a:t>v</a:t>
            </a:r>
            <a:r>
              <a:rPr sz="4200" b="1" spc="-532" baseline="26785" dirty="0">
                <a:solidFill>
                  <a:srgbClr val="403052"/>
                </a:solidFill>
                <a:latin typeface="Calibri"/>
                <a:cs typeface="Calibri"/>
              </a:rPr>
              <a:t>e</a:t>
            </a:r>
            <a:r>
              <a:rPr sz="2800" b="1" spc="-5" dirty="0">
                <a:solidFill>
                  <a:srgbClr val="403052"/>
                </a:solidFill>
                <a:latin typeface="Calibri"/>
                <a:cs typeface="Calibri"/>
              </a:rPr>
              <a:t>i</a:t>
            </a:r>
            <a:r>
              <a:rPr sz="2800" b="1" spc="4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03052"/>
                </a:solidFill>
                <a:latin typeface="Calibri"/>
                <a:cs typeface="Calibri"/>
              </a:rPr>
              <a:t>de</a:t>
            </a:r>
            <a:r>
              <a:rPr sz="2800" b="1" spc="-20" dirty="0">
                <a:solidFill>
                  <a:srgbClr val="403052"/>
                </a:solidFill>
                <a:latin typeface="Calibri"/>
                <a:cs typeface="Calibri"/>
              </a:rPr>
              <a:t>g</a:t>
            </a:r>
            <a:r>
              <a:rPr sz="2800" b="1" spc="-5" dirty="0">
                <a:solidFill>
                  <a:srgbClr val="403052"/>
                </a:solidFill>
                <a:latin typeface="Calibri"/>
                <a:cs typeface="Calibri"/>
              </a:rPr>
              <a:t>li  l</a:t>
            </a:r>
            <a:r>
              <a:rPr sz="2800" b="1" spc="-180" dirty="0">
                <a:solidFill>
                  <a:srgbClr val="403052"/>
                </a:solidFill>
                <a:latin typeface="Calibri"/>
                <a:cs typeface="Calibri"/>
              </a:rPr>
              <a:t>’</a:t>
            </a:r>
            <a:r>
              <a:rPr sz="2800" b="1" spc="-5" dirty="0">
                <a:solidFill>
                  <a:srgbClr val="403052"/>
                </a:solidFill>
                <a:latin typeface="Calibri"/>
                <a:cs typeface="Calibri"/>
              </a:rPr>
              <a:t>app</a:t>
            </a:r>
            <a:r>
              <a:rPr sz="2800" b="1" spc="-345" dirty="0">
                <a:solidFill>
                  <a:srgbClr val="403052"/>
                </a:solidFill>
                <a:latin typeface="Calibri"/>
                <a:cs typeface="Calibri"/>
              </a:rPr>
              <a:t>r</a:t>
            </a:r>
            <a:r>
              <a:rPr sz="4200" b="1" spc="-1635" baseline="-26785" dirty="0">
                <a:solidFill>
                  <a:srgbClr val="403052"/>
                </a:solidFill>
                <a:latin typeface="Calibri"/>
                <a:cs typeface="Calibri"/>
              </a:rPr>
              <a:t>a</a:t>
            </a:r>
            <a:r>
              <a:rPr sz="2800" b="1" spc="-335" dirty="0">
                <a:solidFill>
                  <a:srgbClr val="403052"/>
                </a:solidFill>
                <a:latin typeface="Calibri"/>
                <a:cs typeface="Calibri"/>
              </a:rPr>
              <a:t>e</a:t>
            </a:r>
            <a:r>
              <a:rPr sz="4200" b="1" spc="-555" baseline="-26785" dirty="0">
                <a:solidFill>
                  <a:srgbClr val="403052"/>
                </a:solidFill>
                <a:latin typeface="Calibri"/>
                <a:cs typeface="Calibri"/>
              </a:rPr>
              <a:t>l</a:t>
            </a:r>
            <a:r>
              <a:rPr sz="2800" b="1" spc="-1145" dirty="0">
                <a:solidFill>
                  <a:srgbClr val="403052"/>
                </a:solidFill>
                <a:latin typeface="Calibri"/>
                <a:cs typeface="Calibri"/>
              </a:rPr>
              <a:t>n</a:t>
            </a:r>
            <a:r>
              <a:rPr sz="4200" b="1" spc="-555" baseline="-26785" dirty="0">
                <a:solidFill>
                  <a:srgbClr val="403052"/>
                </a:solidFill>
                <a:latin typeface="Calibri"/>
                <a:cs typeface="Calibri"/>
              </a:rPr>
              <a:t>u</a:t>
            </a:r>
            <a:r>
              <a:rPr sz="2800" b="1" spc="-1145" dirty="0">
                <a:solidFill>
                  <a:srgbClr val="403052"/>
                </a:solidFill>
                <a:latin typeface="Calibri"/>
                <a:cs typeface="Calibri"/>
              </a:rPr>
              <a:t>d</a:t>
            </a:r>
            <a:r>
              <a:rPr sz="4200" b="1" spc="-569" baseline="-26785" dirty="0">
                <a:solidFill>
                  <a:srgbClr val="403052"/>
                </a:solidFill>
                <a:latin typeface="Calibri"/>
                <a:cs typeface="Calibri"/>
              </a:rPr>
              <a:t>n</a:t>
            </a:r>
            <a:r>
              <a:rPr sz="2800" b="1" spc="-320" dirty="0">
                <a:solidFill>
                  <a:srgbClr val="403052"/>
                </a:solidFill>
                <a:latin typeface="Calibri"/>
                <a:cs typeface="Calibri"/>
              </a:rPr>
              <a:t>i</a:t>
            </a:r>
            <a:r>
              <a:rPr sz="4200" b="1" spc="-1792" baseline="-26785" dirty="0">
                <a:solidFill>
                  <a:srgbClr val="403052"/>
                </a:solidFill>
                <a:latin typeface="Calibri"/>
                <a:cs typeface="Calibri"/>
              </a:rPr>
              <a:t>n</a:t>
            </a:r>
            <a:r>
              <a:rPr sz="2800" b="1" spc="-1105" dirty="0">
                <a:solidFill>
                  <a:srgbClr val="403052"/>
                </a:solidFill>
                <a:latin typeface="Calibri"/>
                <a:cs typeface="Calibri"/>
              </a:rPr>
              <a:t>m</a:t>
            </a:r>
            <a:r>
              <a:rPr sz="4200" b="1" spc="-7" baseline="-26785" dirty="0">
                <a:solidFill>
                  <a:srgbClr val="403052"/>
                </a:solidFill>
                <a:latin typeface="Calibri"/>
                <a:cs typeface="Calibri"/>
              </a:rPr>
              <a:t>i</a:t>
            </a:r>
            <a:r>
              <a:rPr sz="4200" b="1" spc="-337" baseline="-2678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03052"/>
                </a:solidFill>
                <a:latin typeface="Calibri"/>
                <a:cs typeface="Calibri"/>
              </a:rPr>
              <a:t>e</a:t>
            </a:r>
            <a:r>
              <a:rPr sz="2800" b="1" spc="-35" dirty="0">
                <a:solidFill>
                  <a:srgbClr val="403052"/>
                </a:solidFill>
                <a:latin typeface="Calibri"/>
                <a:cs typeface="Calibri"/>
              </a:rPr>
              <a:t>n</a:t>
            </a:r>
            <a:r>
              <a:rPr sz="2800" b="1" spc="-30" dirty="0">
                <a:solidFill>
                  <a:srgbClr val="403052"/>
                </a:solidFill>
                <a:latin typeface="Calibri"/>
                <a:cs typeface="Calibri"/>
              </a:rPr>
              <a:t>t</a:t>
            </a:r>
            <a:r>
              <a:rPr sz="2800" b="1" spc="-5" dirty="0">
                <a:solidFill>
                  <a:srgbClr val="403052"/>
                </a:solidFill>
                <a:latin typeface="Calibri"/>
                <a:cs typeface="Calibri"/>
              </a:rPr>
              <a:t>o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53791"/>
            <a:ext cx="761503" cy="6064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6984" y="3153791"/>
            <a:ext cx="755015" cy="6064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714481" y="6462471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 dirty="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00075" y="601662"/>
          <a:ext cx="10972799" cy="5634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1247">
                <a:tc gridSpan="3">
                  <a:txBody>
                    <a:bodyPr/>
                    <a:lstStyle/>
                    <a:p>
                      <a:pPr marL="74295" algn="ctr">
                        <a:lnSpc>
                          <a:spcPts val="3635"/>
                        </a:lnSpc>
                      </a:pPr>
                      <a:r>
                        <a:rPr sz="3200" b="1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3200" b="1" spc="-3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spc="-2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Competenze</a:t>
                      </a:r>
                      <a:endParaRPr sz="3200" dirty="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tabLst>
                          <a:tab pos="1588770" algn="l"/>
                          <a:tab pos="9410065" algn="l"/>
                        </a:tabLst>
                      </a:pPr>
                      <a:r>
                        <a:rPr sz="3200" u="heavy" dirty="0">
                          <a:solidFill>
                            <a:srgbClr val="511E18"/>
                          </a:solidFill>
                          <a:uFill>
                            <a:solidFill>
                              <a:srgbClr val="83992A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3200" b="1" u="heavy" dirty="0">
                          <a:solidFill>
                            <a:srgbClr val="511E18"/>
                          </a:solidFill>
                          <a:uFill>
                            <a:solidFill>
                              <a:srgbClr val="83992A"/>
                            </a:solidFill>
                          </a:uFill>
                          <a:latin typeface="Calibri"/>
                          <a:cs typeface="Calibri"/>
                        </a:rPr>
                        <a:t>“</a:t>
                      </a:r>
                      <a:r>
                        <a:rPr sz="3200" b="1" i="1" u="heavy" dirty="0">
                          <a:solidFill>
                            <a:srgbClr val="511E18"/>
                          </a:solidFill>
                          <a:uFill>
                            <a:solidFill>
                              <a:srgbClr val="83992A"/>
                            </a:solidFill>
                          </a:uFill>
                          <a:latin typeface="Calibri"/>
                          <a:cs typeface="Calibri"/>
                        </a:rPr>
                        <a:t>dare</a:t>
                      </a:r>
                      <a:r>
                        <a:rPr sz="3200" b="1" i="1" u="heavy" spc="-20" dirty="0">
                          <a:solidFill>
                            <a:srgbClr val="511E18"/>
                          </a:solidFill>
                          <a:uFill>
                            <a:solidFill>
                              <a:srgbClr val="83992A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i="1" u="heavy" spc="-5" dirty="0">
                          <a:solidFill>
                            <a:srgbClr val="511E18"/>
                          </a:solidFill>
                          <a:uFill>
                            <a:solidFill>
                              <a:srgbClr val="83992A"/>
                            </a:solidFill>
                          </a:uFill>
                          <a:latin typeface="Calibri"/>
                          <a:cs typeface="Calibri"/>
                        </a:rPr>
                        <a:t>senso</a:t>
                      </a:r>
                      <a:r>
                        <a:rPr sz="3200" b="1" i="1" u="heavy" spc="5" dirty="0">
                          <a:solidFill>
                            <a:srgbClr val="511E18"/>
                          </a:solidFill>
                          <a:uFill>
                            <a:solidFill>
                              <a:srgbClr val="83992A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i="1" u="heavy" spc="-20" dirty="0">
                          <a:solidFill>
                            <a:srgbClr val="511E18"/>
                          </a:solidFill>
                          <a:uFill>
                            <a:solidFill>
                              <a:srgbClr val="83992A"/>
                            </a:solidFill>
                          </a:uFill>
                          <a:latin typeface="Calibri"/>
                          <a:cs typeface="Calibri"/>
                        </a:rPr>
                        <a:t>all’esperienza</a:t>
                      </a:r>
                      <a:r>
                        <a:rPr sz="3200" b="1" i="1" u="heavy" spc="-25" dirty="0">
                          <a:solidFill>
                            <a:srgbClr val="511E18"/>
                          </a:solidFill>
                          <a:uFill>
                            <a:solidFill>
                              <a:srgbClr val="83992A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i="1" u="heavy" spc="-5" dirty="0">
                          <a:solidFill>
                            <a:srgbClr val="511E18"/>
                          </a:solidFill>
                          <a:uFill>
                            <a:solidFill>
                              <a:srgbClr val="83992A"/>
                            </a:solidFill>
                          </a:uFill>
                          <a:latin typeface="Calibri"/>
                          <a:cs typeface="Calibri"/>
                        </a:rPr>
                        <a:t>educativa</a:t>
                      </a:r>
                      <a:r>
                        <a:rPr sz="3200" b="1" u="heavy" spc="-5" dirty="0">
                          <a:solidFill>
                            <a:srgbClr val="511E18"/>
                          </a:solidFill>
                          <a:uFill>
                            <a:solidFill>
                              <a:srgbClr val="83992A"/>
                            </a:solidFill>
                          </a:uFill>
                          <a:latin typeface="Calibri"/>
                          <a:cs typeface="Calibri"/>
                        </a:rPr>
                        <a:t>”	</a:t>
                      </a: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  <a:lnT w="19050">
                      <a:solidFill>
                        <a:srgbClr val="83992A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35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9525">
                      <a:solidFill>
                        <a:srgbClr val="001F5F"/>
                      </a:solidFill>
                      <a:prstDash val="solid"/>
                    </a:lnR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455930">
                        <a:lnSpc>
                          <a:spcPts val="5040"/>
                        </a:lnSpc>
                        <a:spcBef>
                          <a:spcPts val="110"/>
                        </a:spcBef>
                        <a:tabLst>
                          <a:tab pos="1054100" algn="l"/>
                          <a:tab pos="1203960" algn="l"/>
                          <a:tab pos="1839595" algn="l"/>
                          <a:tab pos="2122805" algn="l"/>
                          <a:tab pos="2910840" algn="l"/>
                          <a:tab pos="3001010" algn="l"/>
                          <a:tab pos="3324225" algn="l"/>
                          <a:tab pos="3987165" algn="l"/>
                          <a:tab pos="4401820" algn="l"/>
                          <a:tab pos="5541645" algn="l"/>
                          <a:tab pos="6047740" algn="l"/>
                          <a:tab pos="6584315" algn="l"/>
                          <a:tab pos="6951345" algn="l"/>
                          <a:tab pos="8007984" algn="l"/>
                          <a:tab pos="8437245" algn="l"/>
                          <a:tab pos="8498205" algn="l"/>
                          <a:tab pos="9606915" algn="l"/>
                        </a:tabLst>
                      </a:pPr>
                      <a:r>
                        <a:rPr sz="2800" spc="-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Fi</a:t>
                      </a:r>
                      <a:r>
                        <a:rPr sz="280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sz="2800" spc="-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280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i		</a:t>
                      </a:r>
                      <a:r>
                        <a:rPr sz="2800" spc="-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800" spc="-1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80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800" spc="-1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80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i	anni	la	</a:t>
                      </a:r>
                      <a:r>
                        <a:rPr sz="2800" spc="-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scuol</a:t>
                      </a:r>
                      <a:r>
                        <a:rPr sz="280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a	</a:t>
                      </a:r>
                      <a:r>
                        <a:rPr sz="2800" spc="-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800" spc="-6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800" spc="-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omu</a:t>
                      </a:r>
                      <a:r>
                        <a:rPr sz="2800" spc="-2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800" spc="-3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280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e	</a:t>
                      </a:r>
                      <a:r>
                        <a:rPr sz="2800" spc="-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80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n	</a:t>
                      </a:r>
                      <a:r>
                        <a:rPr sz="2800" spc="-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pe</a:t>
                      </a:r>
                      <a:r>
                        <a:rPr sz="2800" spc="-5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800" spc="-2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800" spc="-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800" spc="-5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800" spc="-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80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o	</a:t>
                      </a:r>
                      <a:r>
                        <a:rPr sz="2800" spc="-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280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i	</a:t>
                      </a:r>
                      <a:r>
                        <a:rPr sz="2800" spc="-2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800" spc="-4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80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800" spc="-1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80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2800" spc="-1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800" spc="-4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80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à	</a:t>
                      </a:r>
                      <a:r>
                        <a:rPr sz="2800" spc="-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nel  </a:t>
                      </a:r>
                      <a:r>
                        <a:rPr sz="2800" spc="-1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quale	ogni	alunno		possa	assumere	</a:t>
                      </a:r>
                      <a:r>
                        <a:rPr sz="2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un</a:t>
                      </a:r>
                      <a:r>
                        <a:rPr sz="2800" b="1" spc="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ruolo	</a:t>
                      </a:r>
                      <a:r>
                        <a:rPr sz="28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attivo</a:t>
                      </a:r>
                      <a:r>
                        <a:rPr sz="2800" b="1" spc="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nel		</a:t>
                      </a:r>
                      <a:r>
                        <a:rPr sz="2800" spc="-2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proprio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235"/>
                        </a:spcBef>
                        <a:tabLst>
                          <a:tab pos="2578735" algn="l"/>
                          <a:tab pos="4224655" algn="l"/>
                          <a:tab pos="5694045" algn="l"/>
                          <a:tab pos="7952740" algn="l"/>
                          <a:tab pos="9577705" algn="l"/>
                        </a:tabLst>
                      </a:pPr>
                      <a:r>
                        <a:rPr sz="2800" spc="-1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apprendimento,	</a:t>
                      </a:r>
                      <a:r>
                        <a:rPr sz="2800" spc="-2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sviluppare	</a:t>
                      </a:r>
                      <a:r>
                        <a:rPr sz="2800" spc="-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2800" spc="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meglio	</a:t>
                      </a:r>
                      <a:r>
                        <a:rPr sz="28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2800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inclinazioni</a:t>
                      </a:r>
                      <a:r>
                        <a:rPr sz="2800" b="1" spc="-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,	</a:t>
                      </a:r>
                      <a:r>
                        <a:rPr sz="2800" spc="-1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esprimere	</a:t>
                      </a:r>
                      <a:r>
                        <a:rPr sz="2800" spc="-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le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  <a:p>
                      <a:pPr marL="91440" marR="311150">
                        <a:lnSpc>
                          <a:spcPts val="5040"/>
                        </a:lnSpc>
                        <a:spcBef>
                          <a:spcPts val="450"/>
                        </a:spcBef>
                        <a:tabLst>
                          <a:tab pos="1781810" algn="l"/>
                        </a:tabLst>
                      </a:pPr>
                      <a:r>
                        <a:rPr sz="2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curiosità</a:t>
                      </a:r>
                      <a:r>
                        <a:rPr sz="2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2800" spc="-1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2800" spc="3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assumere</a:t>
                      </a:r>
                      <a:r>
                        <a:rPr sz="2800" spc="3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sempre</a:t>
                      </a:r>
                      <a:r>
                        <a:rPr sz="2800" b="1" spc="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maggiore</a:t>
                      </a:r>
                      <a:r>
                        <a:rPr sz="2800" b="1" spc="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consapevolezza</a:t>
                      </a:r>
                      <a:r>
                        <a:rPr sz="2800" b="1" spc="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2800" b="1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sé,</a:t>
                      </a:r>
                      <a:r>
                        <a:rPr sz="2800" b="1" spc="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avviarsi </a:t>
                      </a:r>
                      <a:r>
                        <a:rPr sz="2800" spc="-62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800" spc="2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costruire	</a:t>
                      </a:r>
                      <a:r>
                        <a:rPr sz="2800" spc="-1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un</a:t>
                      </a:r>
                      <a:r>
                        <a:rPr sz="2800" spc="2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proprio</a:t>
                      </a:r>
                      <a:r>
                        <a:rPr sz="2800" spc="3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progetto</a:t>
                      </a:r>
                      <a:r>
                        <a:rPr sz="2800" b="1" spc="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2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vita</a:t>
                      </a:r>
                      <a:r>
                        <a:rPr sz="2800" b="1" spc="-1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b="1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Dalle</a:t>
                      </a:r>
                      <a:r>
                        <a:rPr sz="1800" b="1" spc="-3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Indicazioni</a:t>
                      </a:r>
                      <a:r>
                        <a:rPr sz="1800" b="1" spc="-50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Nazionali</a:t>
                      </a:r>
                      <a:r>
                        <a:rPr sz="1800" b="1" spc="-2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511E18"/>
                          </a:solidFill>
                          <a:latin typeface="Calibri"/>
                          <a:cs typeface="Calibri"/>
                        </a:rPr>
                        <a:t>2012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1F5F"/>
                      </a:solidFill>
                      <a:prstDash val="solid"/>
                    </a:lnL>
                    <a:lnR w="9525">
                      <a:solidFill>
                        <a:srgbClr val="001F5F"/>
                      </a:solidFill>
                      <a:prstDash val="solid"/>
                    </a:lnR>
                    <a:lnT w="9525">
                      <a:solidFill>
                        <a:srgbClr val="001F5F"/>
                      </a:solidFill>
                      <a:prstDash val="solid"/>
                    </a:lnT>
                    <a:lnB w="28575">
                      <a:solidFill>
                        <a:srgbClr val="83992A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1F5F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0028681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54262" y="1961197"/>
            <a:ext cx="8346440" cy="2927350"/>
            <a:chOff x="2354262" y="1961197"/>
            <a:chExt cx="8346440" cy="2927350"/>
          </a:xfrm>
        </p:grpSpPr>
        <p:sp>
          <p:nvSpPr>
            <p:cNvPr id="9" name="object 9"/>
            <p:cNvSpPr/>
            <p:nvPr/>
          </p:nvSpPr>
          <p:spPr>
            <a:xfrm>
              <a:off x="2362200" y="1969135"/>
              <a:ext cx="8330565" cy="2911475"/>
            </a:xfrm>
            <a:custGeom>
              <a:avLst/>
              <a:gdLst/>
              <a:ahLst/>
              <a:cxnLst/>
              <a:rect l="l" t="t" r="r" b="b"/>
              <a:pathLst>
                <a:path w="8330565" h="2911475">
                  <a:moveTo>
                    <a:pt x="8071231" y="0"/>
                  </a:moveTo>
                  <a:lnTo>
                    <a:pt x="0" y="1285113"/>
                  </a:lnTo>
                  <a:lnTo>
                    <a:pt x="258952" y="2911221"/>
                  </a:lnTo>
                  <a:lnTo>
                    <a:pt x="8330183" y="1626107"/>
                  </a:lnTo>
                  <a:lnTo>
                    <a:pt x="807123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362200" y="1969135"/>
              <a:ext cx="8330565" cy="2911475"/>
            </a:xfrm>
            <a:custGeom>
              <a:avLst/>
              <a:gdLst/>
              <a:ahLst/>
              <a:cxnLst/>
              <a:rect l="l" t="t" r="r" b="b"/>
              <a:pathLst>
                <a:path w="8330565" h="2911475">
                  <a:moveTo>
                    <a:pt x="0" y="1285113"/>
                  </a:moveTo>
                  <a:lnTo>
                    <a:pt x="8071231" y="0"/>
                  </a:lnTo>
                  <a:lnTo>
                    <a:pt x="8330183" y="1626107"/>
                  </a:lnTo>
                  <a:lnTo>
                    <a:pt x="258952" y="2911221"/>
                  </a:lnTo>
                  <a:lnTo>
                    <a:pt x="0" y="1285113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14675" y="2541317"/>
              <a:ext cx="6744243" cy="14963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2300" y="1519808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398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9741" y="687781"/>
            <a:ext cx="7189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DEFINIZIONE</a:t>
            </a:r>
            <a:r>
              <a:rPr sz="4000" spc="5" dirty="0"/>
              <a:t> </a:t>
            </a:r>
            <a:r>
              <a:rPr sz="4000" spc="-5" dirty="0"/>
              <a:t>DI</a:t>
            </a:r>
            <a:r>
              <a:rPr sz="4000" dirty="0"/>
              <a:t> </a:t>
            </a:r>
            <a:r>
              <a:rPr sz="4000" spc="-20" dirty="0"/>
              <a:t>APPRENDIMENTO</a:t>
            </a:r>
            <a:endParaRPr sz="4000" dirty="0"/>
          </a:p>
        </p:txBody>
      </p:sp>
      <p:sp>
        <p:nvSpPr>
          <p:cNvPr id="7" name="object 7"/>
          <p:cNvSpPr txBox="1"/>
          <p:nvPr/>
        </p:nvSpPr>
        <p:spPr>
          <a:xfrm>
            <a:off x="10638790" y="6510858"/>
            <a:ext cx="204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latin typeface="Calibri"/>
                <a:cs typeface="Calibri"/>
              </a:rPr>
              <a:t>9</a:t>
            </a:fld>
            <a:endParaRPr sz="1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394" y="1802628"/>
            <a:ext cx="4480560" cy="309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40000"/>
              </a:lnSpc>
              <a:spcBef>
                <a:spcPts val="10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30" dirty="0">
                <a:solidFill>
                  <a:srgbClr val="252525"/>
                </a:solidFill>
                <a:latin typeface="Calibri"/>
                <a:cs typeface="Calibri"/>
              </a:rPr>
              <a:t>L’apprendimento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è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un </a:t>
            </a:r>
            <a:r>
              <a:rPr sz="2400" b="1" spc="-10" dirty="0">
                <a:solidFill>
                  <a:srgbClr val="252525"/>
                </a:solidFill>
                <a:latin typeface="Calibri"/>
                <a:cs typeface="Calibri"/>
              </a:rPr>
              <a:t>processo </a:t>
            </a:r>
            <a:r>
              <a:rPr sz="2400" b="1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Calibri"/>
                <a:cs typeface="Calibri"/>
              </a:rPr>
              <a:t>volontario</a:t>
            </a:r>
            <a:r>
              <a:rPr sz="240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252525"/>
                </a:solidFill>
                <a:latin typeface="Calibri"/>
                <a:cs typeface="Calibri"/>
              </a:rPr>
              <a:t>attivo</a:t>
            </a:r>
            <a:r>
              <a:rPr sz="2400" b="1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che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implica</a:t>
            </a:r>
            <a:r>
              <a:rPr sz="24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da </a:t>
            </a:r>
            <a:r>
              <a:rPr sz="2400" spc="-5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parte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del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bambino/a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una precisa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disposizione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e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 responsabilità;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senza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una precisa motivazione </a:t>
            </a:r>
            <a:r>
              <a:rPr sz="24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libri"/>
                <a:cs typeface="Calibri"/>
              </a:rPr>
              <a:t>questo</a:t>
            </a:r>
            <a:r>
              <a:rPr sz="24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libri"/>
                <a:cs typeface="Calibri"/>
              </a:rPr>
              <a:t>non si </a:t>
            </a:r>
            <a:r>
              <a:rPr sz="2400" spc="-10" dirty="0">
                <a:solidFill>
                  <a:srgbClr val="252525"/>
                </a:solidFill>
                <a:latin typeface="Calibri"/>
                <a:cs typeface="Calibri"/>
              </a:rPr>
              <a:t>realizza.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3495" indent="-287020">
              <a:lnSpc>
                <a:spcPct val="150000"/>
              </a:lnSpc>
              <a:spcBef>
                <a:spcPts val="100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25" dirty="0"/>
              <a:t>L’apprendimento </a:t>
            </a:r>
            <a:r>
              <a:rPr spc="-5" dirty="0"/>
              <a:t>non </a:t>
            </a:r>
            <a:r>
              <a:rPr dirty="0"/>
              <a:t>è il </a:t>
            </a:r>
            <a:r>
              <a:rPr spc="-10" dirty="0"/>
              <a:t>risultato </a:t>
            </a:r>
            <a:r>
              <a:rPr spc="-5" dirty="0"/>
              <a:t> speculare dell’insegnamento, non si </a:t>
            </a:r>
            <a:r>
              <a:rPr dirty="0"/>
              <a:t> </a:t>
            </a:r>
            <a:r>
              <a:rPr spc="-10" dirty="0"/>
              <a:t>trasmette,</a:t>
            </a:r>
            <a:r>
              <a:rPr spc="20" dirty="0"/>
              <a:t> </a:t>
            </a:r>
            <a:r>
              <a:rPr dirty="0"/>
              <a:t>ma </a:t>
            </a:r>
            <a:r>
              <a:rPr spc="-5" dirty="0"/>
              <a:t>si</a:t>
            </a:r>
            <a:r>
              <a:rPr spc="-15" dirty="0"/>
              <a:t> </a:t>
            </a:r>
            <a:r>
              <a:rPr b="1" spc="-5" dirty="0">
                <a:latin typeface="Calibri"/>
                <a:cs typeface="Calibri"/>
              </a:rPr>
              <a:t>costruisce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spc="-5" dirty="0"/>
              <a:t>nel</a:t>
            </a:r>
            <a:r>
              <a:rPr spc="-10" dirty="0"/>
              <a:t> soggetto </a:t>
            </a:r>
            <a:r>
              <a:rPr spc="-5" dirty="0"/>
              <a:t> con</a:t>
            </a:r>
            <a:r>
              <a:rPr spc="-20" dirty="0"/>
              <a:t> </a:t>
            </a:r>
            <a:r>
              <a:rPr dirty="0"/>
              <a:t>la </a:t>
            </a:r>
            <a:r>
              <a:rPr spc="-5" dirty="0"/>
              <a:t>sua</a:t>
            </a:r>
            <a:r>
              <a:rPr spc="5" dirty="0"/>
              <a:t> </a:t>
            </a:r>
            <a:r>
              <a:rPr spc="-15" dirty="0"/>
              <a:t>attiva</a:t>
            </a:r>
            <a:r>
              <a:rPr spc="10" dirty="0"/>
              <a:t> </a:t>
            </a:r>
            <a:r>
              <a:rPr spc="-5" dirty="0"/>
              <a:t>partecipazione</a:t>
            </a:r>
            <a:r>
              <a:rPr dirty="0"/>
              <a:t> a</a:t>
            </a:r>
            <a:r>
              <a:rPr spc="-5" dirty="0"/>
              <a:t> </a:t>
            </a:r>
            <a:r>
              <a:rPr spc="-10" dirty="0"/>
              <a:t>partire </a:t>
            </a:r>
            <a:r>
              <a:rPr spc="-440" dirty="0"/>
              <a:t> </a:t>
            </a:r>
            <a:r>
              <a:rPr spc="-5" dirty="0"/>
              <a:t>dal</a:t>
            </a:r>
            <a:r>
              <a:rPr spc="-10" dirty="0"/>
              <a:t> proprio</a:t>
            </a:r>
            <a:r>
              <a:rPr spc="-15" dirty="0"/>
              <a:t> </a:t>
            </a:r>
            <a:r>
              <a:rPr dirty="0"/>
              <a:t>mondo</a:t>
            </a:r>
            <a:r>
              <a:rPr spc="-20" dirty="0"/>
              <a:t> </a:t>
            </a:r>
            <a:r>
              <a:rPr spc="-5" dirty="0"/>
              <a:t>delle </a:t>
            </a:r>
            <a:r>
              <a:rPr dirty="0"/>
              <a:t>idee</a:t>
            </a:r>
          </a:p>
          <a:p>
            <a:pPr marL="299085" marR="5080">
              <a:lnSpc>
                <a:spcPct val="150000"/>
              </a:lnSpc>
            </a:pPr>
            <a:r>
              <a:rPr spc="-10" dirty="0"/>
              <a:t>(conoscenze </a:t>
            </a:r>
            <a:r>
              <a:rPr dirty="0"/>
              <a:t>ed </a:t>
            </a:r>
            <a:r>
              <a:rPr spc="-5" dirty="0"/>
              <a:t>esperienze precedenti) </a:t>
            </a:r>
            <a:r>
              <a:rPr dirty="0"/>
              <a:t>e </a:t>
            </a:r>
            <a:r>
              <a:rPr spc="-440" dirty="0"/>
              <a:t> </a:t>
            </a:r>
            <a:r>
              <a:rPr spc="-15" dirty="0"/>
              <a:t>coinvolge</a:t>
            </a:r>
            <a:r>
              <a:rPr spc="-25" dirty="0"/>
              <a:t> </a:t>
            </a:r>
            <a:r>
              <a:rPr dirty="0"/>
              <a:t>la</a:t>
            </a:r>
            <a:r>
              <a:rPr spc="10" dirty="0"/>
              <a:t> </a:t>
            </a:r>
            <a:r>
              <a:rPr spc="-25" dirty="0"/>
              <a:t>sfera</a:t>
            </a:r>
            <a:r>
              <a:rPr spc="5" dirty="0"/>
              <a:t> </a:t>
            </a:r>
            <a:r>
              <a:rPr spc="-10" dirty="0"/>
              <a:t>profonda</a:t>
            </a:r>
            <a:r>
              <a:rPr spc="-35" dirty="0"/>
              <a:t> </a:t>
            </a:r>
            <a:r>
              <a:rPr spc="-20" dirty="0"/>
              <a:t>dell’essere </a:t>
            </a:r>
            <a:r>
              <a:rPr spc="-15" dirty="0"/>
              <a:t> </a:t>
            </a:r>
            <a:r>
              <a:rPr spc="-5" dirty="0"/>
              <a:t>del</a:t>
            </a:r>
            <a:r>
              <a:rPr spc="-10" dirty="0"/>
              <a:t> soggetto</a:t>
            </a:r>
            <a:r>
              <a:rPr spc="-35" dirty="0"/>
              <a:t> </a:t>
            </a:r>
            <a:r>
              <a:rPr spc="-10" dirty="0"/>
              <a:t>stesso.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8BE4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3928</TotalTime>
  <Words>4643</Words>
  <Application>Microsoft Office PowerPoint</Application>
  <PresentationFormat>Widescreen</PresentationFormat>
  <Paragraphs>538</Paragraphs>
  <Slides>59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59</vt:i4>
      </vt:variant>
    </vt:vector>
  </HeadingPairs>
  <TitlesOfParts>
    <vt:vector size="66" baseType="lpstr">
      <vt:lpstr>Arial</vt:lpstr>
      <vt:lpstr>Arial Narrow</vt:lpstr>
      <vt:lpstr>Calibri</vt:lpstr>
      <vt:lpstr>Times New Roman</vt:lpstr>
      <vt:lpstr>Verdana</vt:lpstr>
      <vt:lpstr>Wingdings</vt:lpstr>
      <vt:lpstr>Office Theme</vt:lpstr>
      <vt:lpstr>INSEGNARE E APPRENDERE  NELLE  SCUOLE</vt:lpstr>
      <vt:lpstr>Presentazione standard di PowerPoint</vt:lpstr>
      <vt:lpstr>RIFERIMENTI BIBLIOGRAFICI</vt:lpstr>
      <vt:lpstr>Presentazione standard di PowerPoint</vt:lpstr>
      <vt:lpstr>COSA FACCIAMO OGGI</vt:lpstr>
      <vt:lpstr>I PUNTI DI RIFERIMENTO ESSENZIALI  PER LAVORARE CON GLI EAS</vt:lpstr>
      <vt:lpstr>Indicazioni  Nazionali</vt:lpstr>
      <vt:lpstr>Presentazione standard di PowerPoint</vt:lpstr>
      <vt:lpstr>DEFINIZIONE DI APPRENDIMENTO</vt:lpstr>
      <vt:lpstr>DEFINIZIONE DI APPRENDIMENTO</vt:lpstr>
      <vt:lpstr>DEFINIZIONE DI EAS</vt:lpstr>
      <vt:lpstr>EAS –LE BASI TEORICHE</vt:lpstr>
      <vt:lpstr>“INSEGNAMENTO COME DESIGN”,</vt:lpstr>
      <vt:lpstr>EAS PROPONE APPRENDIMENTI SIGNIFICATIVI</vt:lpstr>
      <vt:lpstr>PROPRIETA’ DI UN APPRENDIMENTO SIGNIFICATIVO-   ( JONASSEN – 95) </vt:lpstr>
      <vt:lpstr>RITMO TERNARIO DELLA DIDATTICA</vt:lpstr>
      <vt:lpstr>VALORE DELL’EAS</vt:lpstr>
      <vt:lpstr>VALORE DELL’EAS</vt:lpstr>
      <vt:lpstr>VALORE DELL’EAS</vt:lpstr>
      <vt:lpstr>LAVORARE PER EAS È APPRENDERE PER COMPETENZE –</vt:lpstr>
      <vt:lpstr>LAVORARE PER EAS È APPRENDERE PER COMPETENZE –</vt:lpstr>
      <vt:lpstr>IN SINTESI…LA COMPETENZA</vt:lpstr>
      <vt:lpstr>IN SINTESI – EAS</vt:lpstr>
      <vt:lpstr>PROGETTARE PER COMPETENZE  IMPIANTO PROGETTUALE EAS</vt:lpstr>
      <vt:lpstr>progettazione</vt:lpstr>
      <vt:lpstr>CONFRONTO</vt:lpstr>
      <vt:lpstr>FASI EAS – AZIONI DIDATTICHE</vt:lpstr>
      <vt:lpstr>FASI EAS – AZIONI DIDATTICHE</vt:lpstr>
      <vt:lpstr>Presentazione standard di PowerPoint</vt:lpstr>
      <vt:lpstr>LE 8 COMPETENZE CHIAVE</vt:lpstr>
      <vt:lpstr>QUALE PROCEDURA = ABITUDINE MENTALE ?</vt:lpstr>
      <vt:lpstr>QUALE PROCEDURA = ABITUDINE MENTALE ?</vt:lpstr>
      <vt:lpstr>CAPACITA’ DI  PROGETTAZIONE  DIDATTICA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FASI DELL’EAS</vt:lpstr>
      <vt:lpstr>STRUTTURA DI UN EAS</vt:lpstr>
      <vt:lpstr>CAPACITA’ DI PROGETTAZIONE  DIDATTICA</vt:lpstr>
      <vt:lpstr>CAPACITA’ DIDATTICA NELLA  TRASMISSIONE DEI CONTENUTI PROPOSTI (strategie comunicative e didattiche)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GRAZIE!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ENRICO MALOSSI</cp:lastModifiedBy>
  <cp:revision>2</cp:revision>
  <dcterms:created xsi:type="dcterms:W3CDTF">2021-04-18T16:14:22Z</dcterms:created>
  <dcterms:modified xsi:type="dcterms:W3CDTF">2021-04-21T09:43:16Z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2021-04-18T00:00:00Z</vt:filetime>
  </property>
</Properties>
</file>