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24"/>
  </p:notesMasterIdLst>
  <p:sldIdLst>
    <p:sldId id="256" r:id="rId2"/>
    <p:sldId id="274" r:id="rId3"/>
    <p:sldId id="257" r:id="rId4"/>
    <p:sldId id="288" r:id="rId5"/>
    <p:sldId id="289" r:id="rId6"/>
    <p:sldId id="290" r:id="rId7"/>
    <p:sldId id="291" r:id="rId8"/>
    <p:sldId id="275" r:id="rId9"/>
    <p:sldId id="283" r:id="rId10"/>
    <p:sldId id="276" r:id="rId11"/>
    <p:sldId id="277" r:id="rId12"/>
    <p:sldId id="258" r:id="rId13"/>
    <p:sldId id="282" r:id="rId14"/>
    <p:sldId id="293" r:id="rId15"/>
    <p:sldId id="280" r:id="rId16"/>
    <p:sldId id="281" r:id="rId17"/>
    <p:sldId id="297" r:id="rId18"/>
    <p:sldId id="286" r:id="rId19"/>
    <p:sldId id="294" r:id="rId20"/>
    <p:sldId id="295" r:id="rId21"/>
    <p:sldId id="298" r:id="rId22"/>
    <p:sldId id="287" r:id="rId23"/>
  </p:sldIdLst>
  <p:sldSz cx="9144000" cy="6858000" type="screen4x3"/>
  <p:notesSz cx="7099300" cy="10234613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CC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1" autoAdjust="0"/>
    <p:restoredTop sz="94676" autoAdjust="0"/>
  </p:normalViewPr>
  <p:slideViewPr>
    <p:cSldViewPr>
      <p:cViewPr varScale="1">
        <p:scale>
          <a:sx n="83" d="100"/>
          <a:sy n="83" d="100"/>
        </p:scale>
        <p:origin x="-1426" y="-77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525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9" d="100"/>
          <a:sy n="59" d="100"/>
        </p:scale>
        <p:origin x="-3240" y="-91"/>
      </p:cViewPr>
      <p:guideLst>
        <p:guide orient="horz" pos="3223"/>
        <p:guide pos="2236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575" cy="5111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4021138" y="0"/>
            <a:ext cx="3076575" cy="5111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BC4253B-0A87-4D74-8574-0340515416EA}" type="datetimeFigureOut">
              <a:rPr lang="it-IT" smtClean="0"/>
              <a:pPr/>
              <a:t>26/09/2019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992188" y="768350"/>
            <a:ext cx="5114925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709613" y="4860925"/>
            <a:ext cx="5680075" cy="4605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9721850"/>
            <a:ext cx="3076575" cy="5111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4021138" y="9721850"/>
            <a:ext cx="3076575" cy="5111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318A59F-5674-4273-8F6F-62E30BE66846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37230742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18A59F-5674-4273-8F6F-62E30BE66846}" type="slidenum">
              <a:rPr lang="it-IT" smtClean="0"/>
              <a:pPr/>
              <a:t>8</a:t>
            </a:fld>
            <a:endParaRPr lang="it-IT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titolo"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0" y="1928803"/>
            <a:ext cx="9144000" cy="1928826"/>
          </a:xfrm>
          <a:solidFill>
            <a:schemeClr val="bg1">
              <a:lumMod val="95000"/>
              <a:alpha val="76000"/>
            </a:schemeClr>
          </a:solidFill>
        </p:spPr>
        <p:txBody>
          <a:bodyPr/>
          <a:lstStyle>
            <a:lvl1pPr>
              <a:defRPr>
                <a:latin typeface="Century Gothic" pitchFamily="34" charset="0"/>
              </a:defRPr>
            </a:lvl1pPr>
          </a:lstStyle>
          <a:p>
            <a:r>
              <a:rPr lang="it-IT" dirty="0" smtClean="0"/>
              <a:t>Fare clic per modificare lo stile del titolo</a:t>
            </a:r>
            <a:endParaRPr lang="it-IT" dirty="0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/>
              <a:t>16/10/2018</a:t>
            </a:r>
            <a:endParaRPr lang="it-IT" dirty="0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dirty="0" smtClean="0"/>
              <a:t>CONFERENZA </a:t>
            </a:r>
            <a:r>
              <a:rPr lang="it-IT" dirty="0" err="1" smtClean="0"/>
              <a:t>DI</a:t>
            </a:r>
            <a:r>
              <a:rPr lang="it-IT" dirty="0" smtClean="0"/>
              <a:t> SERVIZIO</a:t>
            </a:r>
            <a:endParaRPr lang="it-IT" dirty="0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it-IT" dirty="0" smtClean="0"/>
              <a:t>A.S. 2018/2019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xmlns="" val="14793995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/>
              <a:t>16/10/2018</a:t>
            </a:r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CONFERENZA DI SERVIZIO</a:t>
            </a: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9BABC5-A888-4AC7-9BCF-5525FBA69884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30964499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/>
              <a:t>16/10/2018</a:t>
            </a:r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CONFERENZA DI SERVIZIO</a:t>
            </a: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9BABC5-A888-4AC7-9BCF-5525FBA69884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12205558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bg>
      <p:bgPr>
        <a:blipFill dpi="0" rotWithShape="1">
          <a:blip r:embed="rId2">
            <a:lum/>
          </a:blip>
          <a:srcRect/>
          <a:stretch>
            <a:fillRect t="90000" b="-8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 anchor="t" anchorCtr="0">
            <a:noAutofit/>
          </a:bodyPr>
          <a:lstStyle>
            <a:lvl1pPr>
              <a:defRPr sz="4900" b="1">
                <a:latin typeface="Century Gothic" pitchFamily="34" charset="0"/>
              </a:defRPr>
            </a:lvl1pPr>
          </a:lstStyle>
          <a:p>
            <a:r>
              <a:rPr lang="it-IT" dirty="0" smtClean="0"/>
              <a:t>Fare clic per modificare lo stile del titolo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Century Gothic" pitchFamily="34" charset="0"/>
              </a:defRPr>
            </a:lvl1pPr>
            <a:lvl2pPr>
              <a:defRPr>
                <a:latin typeface="Century Gothic" pitchFamily="34" charset="0"/>
              </a:defRPr>
            </a:lvl2pPr>
            <a:lvl3pPr>
              <a:defRPr>
                <a:latin typeface="Century Gothic" pitchFamily="34" charset="0"/>
              </a:defRPr>
            </a:lvl3pPr>
            <a:lvl4pPr>
              <a:defRPr>
                <a:latin typeface="Century Gothic" pitchFamily="34" charset="0"/>
              </a:defRPr>
            </a:lvl4pPr>
            <a:lvl5pPr>
              <a:defRPr>
                <a:latin typeface="Century Gothic" pitchFamily="34" charset="0"/>
              </a:defRPr>
            </a:lvl5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/>
              <a:t>16/10/2018</a:t>
            </a:r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CONFERENZA DI SERVIZIO</a:t>
            </a: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9BABC5-A888-4AC7-9BCF-5525FBA69884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30476182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/>
              <a:t>16/10/2018</a:t>
            </a:r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CONFERENZA DI SERVIZIO</a:t>
            </a: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9BABC5-A888-4AC7-9BCF-5525FBA69884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30344565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bg>
      <p:bgPr>
        <a:blipFill dpi="0" rotWithShape="1">
          <a:blip r:embed="rId2">
            <a:lum/>
          </a:blip>
          <a:srcRect/>
          <a:stretch>
            <a:fillRect t="90000" b="-8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Century Gothic" pitchFamily="34" charset="0"/>
              </a:defRPr>
            </a:lvl1pPr>
          </a:lstStyle>
          <a:p>
            <a:r>
              <a:rPr lang="it-IT" dirty="0" smtClean="0"/>
              <a:t>Fare clic per modificare lo stile del titolo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>
                <a:latin typeface="Century Gothic" pitchFamily="34" charset="0"/>
              </a:defRPr>
            </a:lvl1pPr>
            <a:lvl2pPr>
              <a:defRPr sz="2400">
                <a:latin typeface="Century Gothic" pitchFamily="34" charset="0"/>
              </a:defRPr>
            </a:lvl2pPr>
            <a:lvl3pPr>
              <a:defRPr sz="2000">
                <a:latin typeface="Century Gothic" pitchFamily="34" charset="0"/>
              </a:defRPr>
            </a:lvl3pPr>
            <a:lvl4pPr>
              <a:defRPr sz="1800">
                <a:latin typeface="Century Gothic" pitchFamily="34" charset="0"/>
              </a:defRPr>
            </a:lvl4pPr>
            <a:lvl5pPr>
              <a:defRPr sz="1800">
                <a:latin typeface="Century Gothic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>
                <a:latin typeface="Century Gothic" pitchFamily="34" charset="0"/>
              </a:defRPr>
            </a:lvl1pPr>
            <a:lvl2pPr>
              <a:defRPr sz="2400">
                <a:latin typeface="Century Gothic" pitchFamily="34" charset="0"/>
              </a:defRPr>
            </a:lvl2pPr>
            <a:lvl3pPr>
              <a:defRPr sz="2000">
                <a:latin typeface="Century Gothic" pitchFamily="34" charset="0"/>
              </a:defRPr>
            </a:lvl3pPr>
            <a:lvl4pPr>
              <a:defRPr sz="1800">
                <a:latin typeface="Century Gothic" pitchFamily="34" charset="0"/>
              </a:defRPr>
            </a:lvl4pPr>
            <a:lvl5pPr>
              <a:defRPr sz="1800">
                <a:latin typeface="Century Gothic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/>
              <a:t>16/10/2018</a:t>
            </a:r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CONFERENZA DI SERVIZIO</a:t>
            </a:r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9BABC5-A888-4AC7-9BCF-5525FBA69884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11048045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/>
              <a:t>16/10/2018</a:t>
            </a:r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CONFERENZA DI SERVIZIO</a:t>
            </a:r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9BABC5-A888-4AC7-9BCF-5525FBA69884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41222175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/>
              <a:t>16/10/2018</a:t>
            </a:r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CONFERENZA DI SERVIZIO</a:t>
            </a:r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9BABC5-A888-4AC7-9BCF-5525FBA69884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10288654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/>
              <a:t>16/10/2018</a:t>
            </a:r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CONFERENZA DI SERVIZIO</a:t>
            </a:r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9BABC5-A888-4AC7-9BCF-5525FBA69884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7193673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/>
              <a:t>16/10/2018</a:t>
            </a:r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CONFERENZA DI SERVIZIO</a:t>
            </a:r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9BABC5-A888-4AC7-9BCF-5525FBA69884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33049292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/>
              <a:t>16/10/2018</a:t>
            </a:r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CONFERENZA DI SERVIZIO</a:t>
            </a:r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9BABC5-A888-4AC7-9BCF-5525FBA69884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29371630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it-IT" smtClean="0"/>
              <a:t>16/10/2018</a:t>
            </a:r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it-IT" smtClean="0"/>
              <a:t>CONFERENZA DI SERVIZIO</a:t>
            </a: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9BABC5-A888-4AC7-9BCF-5525FBA69884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14358220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omune.re.it/Sottositi/PoliziaMunicipale.nsf/PortletDocumentiGruppiID/A745E8AD5C35CEC0C12583D9002B8B86?opendocument&amp;FT=P" TargetMode="External"/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eg"/><Relationship Id="rId4" Type="http://schemas.openxmlformats.org/officeDocument/2006/relationships/hyperlink" Target="https://www.reggionline.com/party-sicurezza-oltre-250-studenti-reggiani-allitalghisa/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rocebianca.re.it/grande-successo-per-ledizione-2018-di-tieni-stretta-la-vita/" TargetMode="External"/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hyperlink" Target="https://www.reggionline.com/centinaia-bambini-scuola-sicurezza-stradale-foto-video/" TargetMode="Externa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hyperlink" Target="https://www.comune.re.it/Sottositi/PoliziaMunicipale.nsf/PortletDocumentiGruppiID/035027503E6AC175C125840B00214873?opendocument&amp;FT=P" TargetMode="Externa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dustrada.it/progetto/icaro-20-campagna-di-sicurezza-stradale/" TargetMode="External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hyperlink" Target="http://www.edustrada.it/" TargetMode="Externa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hyperlink" Target="https://www.youtube.com/watch?v=iG_GLjTGktw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png"/><Relationship Id="rId4" Type="http://schemas.openxmlformats.org/officeDocument/2006/relationships/image" Target="../media/image17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luoghidiprevenzione.it/" TargetMode="External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hyperlink" Target="http://www.vigilfuoco.it/sitiVVF/reggioemilia/viewPage.aspx?s=441&amp;p=6342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hyperlink" Target="https://www.comune.re.it/nuoveideeincircolazione" TargetMode="Externa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hyperlink" Target="https://youtu.be/KSJalGCkpq8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ara.it/sara-per-te/sara-safe-factor/" TargetMode="External"/><Relationship Id="rId2" Type="http://schemas.openxmlformats.org/officeDocument/2006/relationships/hyperlink" Target="http://www.acisport.it/it/acisport/news/notizie/43204/karting-in-piazza-apre-la-sua-stagione-a-thiene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hyperlink" Target="https://mobilita.regione.emilia-romagna.it/osservatorio/approfondimenti/campagne/track-crash-test-simulation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redacon.it/2017/05/30/un-bel-maggio-strada/" TargetMode="External"/><Relationship Id="rId2" Type="http://schemas.openxmlformats.org/officeDocument/2006/relationships/hyperlink" Target="https://www.zeldateatro.com/educational/i-vulnerabili/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image" Target="../media/image7.gi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EDUSTRATOMBOLA%202018.pdf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ww.reggionline.com/edustratombola-mille-bambini-a-scuola-di-educazione-stradale-foto/" TargetMode="External"/><Relationship Id="rId4" Type="http://schemas.openxmlformats.org/officeDocument/2006/relationships/image" Target="../media/image9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0" y="1928802"/>
            <a:ext cx="9144000" cy="2786081"/>
          </a:xfrm>
        </p:spPr>
        <p:txBody>
          <a:bodyPr>
            <a:normAutofit/>
          </a:bodyPr>
          <a:lstStyle/>
          <a:p>
            <a:r>
              <a:rPr lang="it-IT" sz="4200" b="1" dirty="0" smtClean="0"/>
              <a:t>CONFERENZA </a:t>
            </a:r>
            <a:br>
              <a:rPr lang="it-IT" sz="4200" b="1" dirty="0" smtClean="0"/>
            </a:br>
            <a:r>
              <a:rPr lang="it-IT" sz="4200" b="1" dirty="0" smtClean="0"/>
              <a:t>EDUCAZIONE STRADALE</a:t>
            </a:r>
            <a:r>
              <a:rPr lang="it-IT" dirty="0" smtClean="0"/>
              <a:t/>
            </a:r>
            <a:br>
              <a:rPr lang="it-IT" dirty="0" smtClean="0"/>
            </a:br>
            <a:r>
              <a:rPr lang="it-IT" sz="3200" i="1" dirty="0" smtClean="0"/>
              <a:t>26 settembre 2019</a:t>
            </a:r>
            <a:br>
              <a:rPr lang="it-IT" sz="3200" i="1" dirty="0" smtClean="0"/>
            </a:br>
            <a:r>
              <a:rPr lang="it-IT" sz="3200" i="1" dirty="0" smtClean="0"/>
              <a:t>Ufficio Educazione </a:t>
            </a:r>
            <a:r>
              <a:rPr lang="it-IT" sz="3200" i="1" dirty="0" err="1" smtClean="0"/>
              <a:t>Fisica-Usp</a:t>
            </a:r>
            <a:r>
              <a:rPr lang="it-IT" sz="3200" i="1" dirty="0" smtClean="0"/>
              <a:t> RE</a:t>
            </a:r>
            <a:endParaRPr lang="it-IT" i="1" dirty="0"/>
          </a:p>
        </p:txBody>
      </p:sp>
    </p:spTree>
    <p:extLst>
      <p:ext uri="{BB962C8B-B14F-4D97-AF65-F5344CB8AC3E}">
        <p14:creationId xmlns:p14="http://schemas.microsoft.com/office/powerpoint/2010/main" xmlns="" val="4233732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142852"/>
            <a:ext cx="8229600" cy="1428760"/>
          </a:xfrm>
        </p:spPr>
        <p:txBody>
          <a:bodyPr/>
          <a:lstStyle/>
          <a:p>
            <a:r>
              <a:rPr lang="it-IT" sz="4400" dirty="0" smtClean="0"/>
              <a:t>Party in Sicurezza</a:t>
            </a:r>
            <a:r>
              <a:rPr lang="it-IT" dirty="0" smtClean="0"/>
              <a:t/>
            </a:r>
            <a:br>
              <a:rPr lang="it-IT" dirty="0" smtClean="0"/>
            </a:br>
            <a:r>
              <a:rPr lang="it-IT" sz="3200" i="1" dirty="0" err="1" smtClean="0">
                <a:solidFill>
                  <a:srgbClr val="000000"/>
                </a:solidFill>
                <a:latin typeface="Century Gothic"/>
              </a:rPr>
              <a:t>Italghisa</a:t>
            </a:r>
            <a:r>
              <a:rPr lang="it-IT" sz="3200" i="1" dirty="0" smtClean="0">
                <a:solidFill>
                  <a:srgbClr val="000000"/>
                </a:solidFill>
                <a:latin typeface="Century Gothic"/>
              </a:rPr>
              <a:t> </a:t>
            </a:r>
            <a:r>
              <a:rPr lang="it-IT" sz="3200" i="1" dirty="0" err="1" smtClean="0">
                <a:solidFill>
                  <a:srgbClr val="000000"/>
                </a:solidFill>
                <a:latin typeface="Century Gothic"/>
              </a:rPr>
              <a:t>RE–</a:t>
            </a:r>
            <a:r>
              <a:rPr lang="it-IT" sz="3200" i="1" dirty="0" smtClean="0">
                <a:solidFill>
                  <a:srgbClr val="000000"/>
                </a:solidFill>
                <a:latin typeface="Century Gothic"/>
              </a:rPr>
              <a:t> 11 o 12 marzo 2020</a:t>
            </a:r>
            <a:br>
              <a:rPr lang="it-IT" sz="3200" i="1" dirty="0" smtClean="0">
                <a:solidFill>
                  <a:srgbClr val="000000"/>
                </a:solidFill>
                <a:latin typeface="Century Gothic"/>
              </a:rPr>
            </a:br>
            <a:r>
              <a:rPr lang="it-IT" sz="3200" i="1" dirty="0" smtClean="0">
                <a:solidFill>
                  <a:srgbClr val="000000"/>
                </a:solidFill>
                <a:latin typeface="Century Gothic"/>
              </a:rPr>
              <a:t>classi terze Scuola secondaria </a:t>
            </a:r>
            <a:r>
              <a:rPr lang="it-IT" sz="3200" i="1" dirty="0" err="1" smtClean="0">
                <a:solidFill>
                  <a:srgbClr val="000000"/>
                </a:solidFill>
                <a:latin typeface="Century Gothic"/>
              </a:rPr>
              <a:t>I°</a:t>
            </a:r>
            <a:r>
              <a:rPr lang="it-IT" sz="3200" i="1" dirty="0" smtClean="0">
                <a:solidFill>
                  <a:srgbClr val="000000"/>
                </a:solidFill>
                <a:latin typeface="Century Gothic"/>
              </a:rPr>
              <a:t> grado</a:t>
            </a:r>
            <a:br>
              <a:rPr lang="it-IT" sz="3200" i="1" dirty="0" smtClean="0">
                <a:solidFill>
                  <a:srgbClr val="000000"/>
                </a:solidFill>
                <a:latin typeface="Century Gothic"/>
              </a:rPr>
            </a:br>
            <a:r>
              <a:rPr lang="it-IT" sz="3200" i="1" dirty="0" smtClean="0">
                <a:solidFill>
                  <a:srgbClr val="000000"/>
                </a:solidFill>
                <a:latin typeface="Century Gothic"/>
              </a:rPr>
              <a:t>a cura :Tavolo educazione stradale</a:t>
            </a:r>
            <a:endParaRPr lang="it-IT" sz="3200" i="1" dirty="0"/>
          </a:p>
        </p:txBody>
      </p:sp>
      <p:sp>
        <p:nvSpPr>
          <p:cNvPr id="8" name="Segnaposto contenuto 2"/>
          <p:cNvSpPr>
            <a:spLocks noGrp="1"/>
          </p:cNvSpPr>
          <p:nvPr>
            <p:ph idx="1"/>
          </p:nvPr>
        </p:nvSpPr>
        <p:spPr>
          <a:xfrm>
            <a:off x="928662" y="4000504"/>
            <a:ext cx="7786742" cy="1625593"/>
          </a:xfrm>
        </p:spPr>
        <p:txBody>
          <a:bodyPr>
            <a:normAutofit fontScale="85000" lnSpcReduction="20000"/>
          </a:bodyPr>
          <a:lstStyle/>
          <a:p>
            <a:pPr algn="ctr">
              <a:buBlip>
                <a:blip r:embed="rId2"/>
              </a:buBlip>
            </a:pPr>
            <a:r>
              <a:rPr lang="it-IT" sz="2000" dirty="0" smtClean="0">
                <a:hlinkClick r:id="rId3"/>
              </a:rPr>
              <a:t>https://www.comune.re.it/Sottositi/PoliziaMunicipale.nsf/PortletDocumentiGruppiID/A745E8AD5C35CEC0C12583D9002B8B86?opendocument&amp;FT=P</a:t>
            </a:r>
            <a:endParaRPr lang="it-IT" sz="2000" dirty="0" smtClean="0"/>
          </a:p>
          <a:p>
            <a:pPr algn="ctr">
              <a:buBlip>
                <a:blip r:embed="rId2"/>
              </a:buBlip>
            </a:pPr>
            <a:endParaRPr lang="it-IT" sz="2000" dirty="0" smtClean="0"/>
          </a:p>
          <a:p>
            <a:pPr algn="ctr">
              <a:buBlip>
                <a:blip r:embed="rId2"/>
              </a:buBlip>
            </a:pPr>
            <a:r>
              <a:rPr lang="it-IT" sz="2000" dirty="0" smtClean="0">
                <a:hlinkClick r:id="rId4"/>
              </a:rPr>
              <a:t>https://</a:t>
            </a:r>
            <a:r>
              <a:rPr lang="it-IT" sz="2400" dirty="0" smtClean="0">
                <a:hlinkClick r:id="rId4"/>
              </a:rPr>
              <a:t>www.reggionline.com/party-sicurezza-oltre-250-studenti-reggiani-allitalghisa/</a:t>
            </a:r>
            <a:endParaRPr lang="it-IT" sz="2400" dirty="0" smtClean="0"/>
          </a:p>
          <a:p>
            <a:pPr algn="ctr">
              <a:buBlip>
                <a:blip r:embed="rId2"/>
              </a:buBlip>
            </a:pPr>
            <a:endParaRPr lang="it-IT" sz="2400" dirty="0" smtClean="0"/>
          </a:p>
          <a:p>
            <a:pPr algn="ctr">
              <a:buBlip>
                <a:blip r:embed="rId2"/>
              </a:buBlip>
            </a:pPr>
            <a:endParaRPr lang="it-IT" sz="2000" dirty="0" smtClean="0"/>
          </a:p>
          <a:p>
            <a:pPr algn="ctr">
              <a:buBlip>
                <a:blip r:embed="rId2"/>
              </a:buBlip>
            </a:pPr>
            <a:endParaRPr lang="it-IT" sz="2000" dirty="0" smtClean="0"/>
          </a:p>
          <a:p>
            <a:pPr algn="ctr">
              <a:buBlip>
                <a:blip r:embed="rId2"/>
              </a:buBlip>
            </a:pPr>
            <a:endParaRPr lang="it-IT" sz="2000" dirty="0"/>
          </a:p>
        </p:txBody>
      </p:sp>
      <p:pic>
        <p:nvPicPr>
          <p:cNvPr id="5" name="Immagine 4" descr="party-in-sicurezza-re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71802" y="2268220"/>
            <a:ext cx="2286016" cy="1713577"/>
          </a:xfrm>
          <a:prstGeom prst="rect">
            <a:avLst/>
          </a:prstGeom>
        </p:spPr>
      </p:pic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9BABC5-A888-4AC7-9BCF-5525FBA69884}" type="slidenum">
              <a:rPr lang="it-IT" smtClean="0"/>
              <a:pPr/>
              <a:t>10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41368097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142852"/>
            <a:ext cx="8229600" cy="1143000"/>
          </a:xfrm>
        </p:spPr>
        <p:txBody>
          <a:bodyPr/>
          <a:lstStyle/>
          <a:p>
            <a:r>
              <a:rPr lang="it-IT" sz="2800" dirty="0" smtClean="0"/>
              <a:t>Tieni stretta la Vita</a:t>
            </a:r>
            <a:br>
              <a:rPr lang="it-IT" sz="2800" dirty="0" smtClean="0"/>
            </a:br>
            <a:r>
              <a:rPr lang="it-IT" sz="2800" dirty="0" smtClean="0"/>
              <a:t>Secondaria </a:t>
            </a:r>
            <a:r>
              <a:rPr lang="it-IT" sz="2800" dirty="0" err="1" smtClean="0"/>
              <a:t>I°</a:t>
            </a:r>
            <a:r>
              <a:rPr lang="it-IT" sz="2800" dirty="0" smtClean="0"/>
              <a:t> Grado</a:t>
            </a:r>
            <a:br>
              <a:rPr lang="it-IT" sz="2800" dirty="0" smtClean="0"/>
            </a:br>
            <a:r>
              <a:rPr lang="it-IT" sz="2800" i="1" dirty="0" smtClean="0">
                <a:solidFill>
                  <a:srgbClr val="000000"/>
                </a:solidFill>
                <a:latin typeface="Century Gothic"/>
              </a:rPr>
              <a:t>Fuori Orario </a:t>
            </a:r>
            <a:r>
              <a:rPr lang="it-IT" sz="2800" i="1" dirty="0" err="1" smtClean="0">
                <a:solidFill>
                  <a:srgbClr val="000000"/>
                </a:solidFill>
                <a:latin typeface="Century Gothic"/>
              </a:rPr>
              <a:t>Taneto</a:t>
            </a:r>
            <a:r>
              <a:rPr lang="it-IT" sz="2800" i="1" dirty="0" smtClean="0">
                <a:solidFill>
                  <a:srgbClr val="000000"/>
                </a:solidFill>
                <a:latin typeface="Century Gothic"/>
              </a:rPr>
              <a:t> </a:t>
            </a:r>
            <a:r>
              <a:rPr lang="it-IT" sz="2800" i="1" dirty="0" err="1" smtClean="0">
                <a:solidFill>
                  <a:srgbClr val="000000"/>
                </a:solidFill>
                <a:latin typeface="Century Gothic"/>
              </a:rPr>
              <a:t>Gattatico</a:t>
            </a:r>
            <a:r>
              <a:rPr lang="it-IT" sz="2800" i="1" dirty="0" smtClean="0">
                <a:solidFill>
                  <a:srgbClr val="000000"/>
                </a:solidFill>
                <a:latin typeface="Century Gothic"/>
              </a:rPr>
              <a:t> </a:t>
            </a:r>
            <a:br>
              <a:rPr lang="it-IT" sz="2800" i="1" dirty="0" smtClean="0">
                <a:solidFill>
                  <a:srgbClr val="000000"/>
                </a:solidFill>
                <a:latin typeface="Century Gothic"/>
              </a:rPr>
            </a:br>
            <a:r>
              <a:rPr lang="it-IT" sz="2800" i="1" dirty="0" smtClean="0">
                <a:solidFill>
                  <a:srgbClr val="000000"/>
                </a:solidFill>
                <a:latin typeface="Century Gothic"/>
              </a:rPr>
              <a:t>Marzo 2020</a:t>
            </a:r>
            <a:br>
              <a:rPr lang="it-IT" sz="2800" i="1" dirty="0" smtClean="0">
                <a:solidFill>
                  <a:srgbClr val="000000"/>
                </a:solidFill>
                <a:latin typeface="Century Gothic"/>
              </a:rPr>
            </a:br>
            <a:r>
              <a:rPr lang="it-IT" sz="2400" i="1" dirty="0" smtClean="0">
                <a:solidFill>
                  <a:srgbClr val="000000"/>
                </a:solidFill>
                <a:latin typeface="Century Gothic"/>
              </a:rPr>
              <a:t>a cura :Croce Bianca </a:t>
            </a:r>
            <a:r>
              <a:rPr lang="it-IT" sz="2400" i="1" dirty="0" err="1" smtClean="0">
                <a:solidFill>
                  <a:srgbClr val="000000"/>
                </a:solidFill>
                <a:latin typeface="Century Gothic"/>
              </a:rPr>
              <a:t>S.Ilario-Luoghi</a:t>
            </a:r>
            <a:r>
              <a:rPr lang="it-IT" sz="2400" i="1" dirty="0" smtClean="0">
                <a:solidFill>
                  <a:srgbClr val="000000"/>
                </a:solidFill>
                <a:latin typeface="Century Gothic"/>
              </a:rPr>
              <a:t> di Prevenzione</a:t>
            </a:r>
            <a:endParaRPr lang="it-IT" sz="2400" i="1" dirty="0"/>
          </a:p>
        </p:txBody>
      </p:sp>
      <p:sp>
        <p:nvSpPr>
          <p:cNvPr id="8" name="Segnaposto contenuto 2"/>
          <p:cNvSpPr>
            <a:spLocks noGrp="1"/>
          </p:cNvSpPr>
          <p:nvPr>
            <p:ph idx="1"/>
          </p:nvPr>
        </p:nvSpPr>
        <p:spPr>
          <a:xfrm>
            <a:off x="457200" y="3143248"/>
            <a:ext cx="8258204" cy="2339973"/>
          </a:xfrm>
        </p:spPr>
        <p:txBody>
          <a:bodyPr>
            <a:normAutofit/>
          </a:bodyPr>
          <a:lstStyle/>
          <a:p>
            <a:pPr algn="ctr">
              <a:buBlip>
                <a:blip r:embed="rId2"/>
              </a:buBlip>
            </a:pPr>
            <a:r>
              <a:rPr lang="it-IT" sz="2000" dirty="0" smtClean="0">
                <a:hlinkClick r:id="rId3"/>
              </a:rPr>
              <a:t>http://www.crocebianca.re.it/grande-successo-per-ledizione-2018-di-tieni-stretta-la-vita/</a:t>
            </a:r>
            <a:endParaRPr lang="it-IT" sz="2000" dirty="0" smtClean="0"/>
          </a:p>
          <a:p>
            <a:pPr algn="ctr">
              <a:buBlip>
                <a:blip r:embed="rId2"/>
              </a:buBlip>
            </a:pPr>
            <a:endParaRPr lang="it-IT" sz="2000" dirty="0"/>
          </a:p>
        </p:txBody>
      </p:sp>
      <p:pic>
        <p:nvPicPr>
          <p:cNvPr id="6" name="Immagine 5" descr="tieni stretta la vita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14678" y="4000504"/>
            <a:ext cx="2643206" cy="2004022"/>
          </a:xfrm>
          <a:prstGeom prst="rect">
            <a:avLst/>
          </a:prstGeom>
        </p:spPr>
      </p:pic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9BABC5-A888-4AC7-9BCF-5525FBA69884}" type="slidenum">
              <a:rPr lang="it-IT" smtClean="0"/>
              <a:pPr/>
              <a:t>11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41368097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14290"/>
            <a:ext cx="8229600" cy="2511420"/>
          </a:xfrm>
        </p:spPr>
        <p:txBody>
          <a:bodyPr anchor="t" anchorCtr="0">
            <a:normAutofit fontScale="90000"/>
          </a:bodyPr>
          <a:lstStyle/>
          <a:p>
            <a:pPr>
              <a:spcAft>
                <a:spcPts val="1200"/>
              </a:spcAft>
            </a:pPr>
            <a:r>
              <a:rPr lang="it-IT" sz="5400" b="1" dirty="0" smtClean="0"/>
              <a:t>Maggio in strada </a:t>
            </a:r>
            <a:br>
              <a:rPr lang="it-IT" sz="5400" b="1" dirty="0" smtClean="0"/>
            </a:br>
            <a:r>
              <a:rPr lang="it-IT" sz="5400" b="1" dirty="0" smtClean="0"/>
              <a:t>Scuola Primaria</a:t>
            </a:r>
            <a:r>
              <a:rPr lang="it-IT" sz="3600" dirty="0" smtClean="0"/>
              <a:t/>
            </a:r>
            <a:br>
              <a:rPr lang="it-IT" sz="3600" dirty="0" smtClean="0"/>
            </a:br>
            <a:r>
              <a:rPr lang="it-IT" sz="3600" i="1" dirty="0" smtClean="0"/>
              <a:t>11 maggio 2020 RE</a:t>
            </a:r>
            <a:br>
              <a:rPr lang="it-IT" sz="3600" i="1" dirty="0" smtClean="0"/>
            </a:br>
            <a:r>
              <a:rPr lang="it-IT" sz="3600" i="1" dirty="0" smtClean="0"/>
              <a:t>a cura: Tavolo educazione stradale</a:t>
            </a:r>
            <a:endParaRPr lang="it-IT" i="1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57200" y="5643578"/>
            <a:ext cx="8229600" cy="482585"/>
          </a:xfrm>
        </p:spPr>
        <p:txBody>
          <a:bodyPr>
            <a:normAutofit fontScale="47500" lnSpcReduction="20000"/>
          </a:bodyPr>
          <a:lstStyle/>
          <a:p>
            <a:r>
              <a:rPr lang="it-IT" u="sng" dirty="0" smtClean="0">
                <a:hlinkClick r:id="rId2"/>
              </a:rPr>
              <a:t>https://www.reggionline.com › </a:t>
            </a:r>
            <a:r>
              <a:rPr lang="it-IT" u="sng" dirty="0" err="1" smtClean="0">
                <a:hlinkClick r:id="rId2"/>
              </a:rPr>
              <a:t>centinaia-bambini-scuola-sicurezza-stradale</a:t>
            </a:r>
            <a:r>
              <a:rPr lang="it-IT" u="sng" dirty="0" smtClean="0">
                <a:hlinkClick r:id="rId2"/>
              </a:rPr>
              <a:t>...</a:t>
            </a:r>
          </a:p>
          <a:p>
            <a:endParaRPr lang="it-IT" dirty="0"/>
          </a:p>
        </p:txBody>
      </p:sp>
      <p:pic>
        <p:nvPicPr>
          <p:cNvPr id="5" name="Immagine 4" descr="Maggio_in_Strada_2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71802" y="3071810"/>
            <a:ext cx="3120000" cy="2340000"/>
          </a:xfrm>
          <a:prstGeom prst="rect">
            <a:avLst/>
          </a:prstGeom>
          <a:ln w="76200">
            <a:solidFill>
              <a:srgbClr val="FF0000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9BABC5-A888-4AC7-9BCF-5525FBA69884}" type="slidenum">
              <a:rPr lang="it-IT" smtClean="0"/>
              <a:pPr/>
              <a:t>12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26258772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142852"/>
            <a:ext cx="8229600" cy="1643074"/>
          </a:xfrm>
        </p:spPr>
        <p:txBody>
          <a:bodyPr/>
          <a:lstStyle/>
          <a:p>
            <a:r>
              <a:rPr lang="it-IT" sz="2000" dirty="0" smtClean="0"/>
              <a:t>Progetto </a:t>
            </a:r>
            <a:r>
              <a:rPr lang="it-IT" sz="2000" dirty="0" err="1" smtClean="0"/>
              <a:t>Stradilandia</a:t>
            </a:r>
            <a:r>
              <a:rPr lang="it-IT" sz="2000" dirty="0" smtClean="0"/>
              <a:t/>
            </a:r>
            <a:br>
              <a:rPr lang="it-IT" sz="2000" dirty="0" smtClean="0"/>
            </a:br>
            <a:r>
              <a:rPr lang="it-IT" sz="2000" dirty="0" smtClean="0"/>
              <a:t>Scuola dell’Infanzia</a:t>
            </a:r>
            <a:br>
              <a:rPr lang="it-IT" sz="2000" dirty="0" smtClean="0"/>
            </a:br>
            <a:r>
              <a:rPr lang="it-IT" sz="2000" i="1" dirty="0" smtClean="0">
                <a:solidFill>
                  <a:srgbClr val="000000"/>
                </a:solidFill>
                <a:latin typeface="Century Gothic"/>
              </a:rPr>
              <a:t>Reggio Emilia – 28 maggio 2020</a:t>
            </a:r>
            <a:br>
              <a:rPr lang="it-IT" sz="2000" i="1" dirty="0" smtClean="0">
                <a:solidFill>
                  <a:srgbClr val="000000"/>
                </a:solidFill>
                <a:latin typeface="Century Gothic"/>
              </a:rPr>
            </a:br>
            <a:r>
              <a:rPr lang="it-IT" sz="2000" i="1" dirty="0" smtClean="0">
                <a:solidFill>
                  <a:srgbClr val="000000"/>
                </a:solidFill>
                <a:latin typeface="Century Gothic"/>
              </a:rPr>
              <a:t>a cura :Tavolo educazione stradale</a:t>
            </a:r>
            <a:br>
              <a:rPr lang="it-IT" sz="2000" i="1" dirty="0" smtClean="0">
                <a:solidFill>
                  <a:srgbClr val="000000"/>
                </a:solidFill>
                <a:latin typeface="Century Gothic"/>
              </a:rPr>
            </a:br>
            <a:r>
              <a:rPr lang="it-IT" sz="2000" i="1" dirty="0" smtClean="0">
                <a:solidFill>
                  <a:srgbClr val="000000"/>
                </a:solidFill>
                <a:latin typeface="Century Gothic"/>
              </a:rPr>
              <a:t/>
            </a:r>
            <a:br>
              <a:rPr lang="it-IT" sz="2000" i="1" dirty="0" smtClean="0">
                <a:solidFill>
                  <a:srgbClr val="000000"/>
                </a:solidFill>
                <a:latin typeface="Century Gothic"/>
              </a:rPr>
            </a:br>
            <a:endParaRPr lang="it-IT" sz="2000" i="1" dirty="0"/>
          </a:p>
        </p:txBody>
      </p:sp>
      <p:sp>
        <p:nvSpPr>
          <p:cNvPr id="7" name="Rettangolo 6"/>
          <p:cNvSpPr/>
          <p:nvPr/>
        </p:nvSpPr>
        <p:spPr>
          <a:xfrm>
            <a:off x="785786" y="1643050"/>
            <a:ext cx="778674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dirty="0" smtClean="0">
                <a:hlinkClick r:id="rId2"/>
              </a:rPr>
              <a:t>https://www.comune.re.it/Sottositi/PoliziaMunicipale.nsf/PortletDocumentiGruppiID/035027503E6AC175C125840B00214873?opendocument&amp;FT=P</a:t>
            </a:r>
            <a:endParaRPr lang="it-IT" dirty="0" smtClean="0"/>
          </a:p>
          <a:p>
            <a:endParaRPr lang="it-IT" dirty="0"/>
          </a:p>
        </p:txBody>
      </p:sp>
      <p:pic>
        <p:nvPicPr>
          <p:cNvPr id="8" name="Immagine 7" descr="percorso-educazione-stradale-Parco-XXV-Aprile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43108" y="2571744"/>
            <a:ext cx="4663440" cy="3497580"/>
          </a:xfrm>
          <a:prstGeom prst="rect">
            <a:avLst/>
          </a:prstGeom>
        </p:spPr>
      </p:pic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9BABC5-A888-4AC7-9BCF-5525FBA69884}" type="slidenum">
              <a:rPr lang="it-IT" smtClean="0"/>
              <a:pPr/>
              <a:t>13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41368097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500034" y="285728"/>
            <a:ext cx="8229600" cy="1143000"/>
          </a:xfrm>
        </p:spPr>
        <p:txBody>
          <a:bodyPr/>
          <a:lstStyle/>
          <a:p>
            <a:r>
              <a:rPr lang="it-IT" b="0" u="sng" dirty="0" smtClean="0"/>
              <a:t/>
            </a:r>
            <a:br>
              <a:rPr lang="it-IT" b="0" u="sng" dirty="0" smtClean="0"/>
            </a:b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it-IT" dirty="0" smtClean="0"/>
              <a:t>Scuola primaria e secondaria </a:t>
            </a:r>
            <a:r>
              <a:rPr lang="it-IT" dirty="0" err="1" smtClean="0"/>
              <a:t>I°</a:t>
            </a:r>
            <a:r>
              <a:rPr lang="it-IT" dirty="0" smtClean="0"/>
              <a:t> grado</a:t>
            </a:r>
          </a:p>
          <a:p>
            <a:pPr>
              <a:buNone/>
            </a:pPr>
            <a:r>
              <a:rPr lang="it-IT" dirty="0" smtClean="0"/>
              <a:t>A cura di :Polizia </a:t>
            </a:r>
            <a:r>
              <a:rPr lang="it-IT" dirty="0" err="1" smtClean="0"/>
              <a:t>Municipale-Usp</a:t>
            </a:r>
            <a:endParaRPr lang="it-IT" dirty="0" smtClean="0"/>
          </a:p>
          <a:p>
            <a:pPr>
              <a:buNone/>
            </a:pPr>
            <a:endParaRPr lang="it-IT" dirty="0" smtClean="0"/>
          </a:p>
          <a:p>
            <a:pPr>
              <a:buNone/>
            </a:pPr>
            <a:endParaRPr lang="it-IT" dirty="0" smtClean="0"/>
          </a:p>
          <a:p>
            <a:pPr>
              <a:buNone/>
            </a:pPr>
            <a:endParaRPr lang="it-IT" dirty="0"/>
          </a:p>
        </p:txBody>
      </p:sp>
      <p:sp>
        <p:nvSpPr>
          <p:cNvPr id="4" name="Rettangolo 3"/>
          <p:cNvSpPr/>
          <p:nvPr/>
        </p:nvSpPr>
        <p:spPr>
          <a:xfrm>
            <a:off x="1071538" y="285728"/>
            <a:ext cx="7072362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3200" b="1" dirty="0" smtClean="0"/>
              <a:t>Progetto per  una </a:t>
            </a:r>
            <a:r>
              <a:rPr lang="it-IT" sz="3200" b="1" dirty="0" err="1" smtClean="0"/>
              <a:t>App</a:t>
            </a:r>
            <a:r>
              <a:rPr lang="it-IT" sz="3200" b="1" dirty="0" smtClean="0"/>
              <a:t> ad uso scolastico </a:t>
            </a:r>
            <a:br>
              <a:rPr lang="it-IT" sz="3200" b="1" dirty="0" smtClean="0"/>
            </a:br>
            <a:endParaRPr lang="it-IT" sz="3200" dirty="0"/>
          </a:p>
        </p:txBody>
      </p:sp>
      <p:pic>
        <p:nvPicPr>
          <p:cNvPr id="5" name="Immagine 4" descr="applicazione-per-dispositivi-mobili.jpg"/>
          <p:cNvPicPr>
            <a:picLocks noChangeAspect="1"/>
          </p:cNvPicPr>
          <p:nvPr/>
        </p:nvPicPr>
        <p:blipFill>
          <a:blip r:embed="rId2"/>
          <a:srcRect l="10020"/>
          <a:stretch>
            <a:fillRect/>
          </a:stretch>
        </p:blipFill>
        <p:spPr>
          <a:xfrm>
            <a:off x="2643174" y="3000372"/>
            <a:ext cx="3314217" cy="2214578"/>
          </a:xfrm>
          <a:prstGeom prst="rect">
            <a:avLst/>
          </a:prstGeom>
        </p:spPr>
      </p:pic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9BABC5-A888-4AC7-9BCF-5525FBA69884}" type="slidenum">
              <a:rPr lang="it-IT" smtClean="0"/>
              <a:pPr/>
              <a:t>14</a:t>
            </a:fld>
            <a:endParaRPr lang="it-I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142852"/>
            <a:ext cx="8229600" cy="1143000"/>
          </a:xfrm>
        </p:spPr>
        <p:txBody>
          <a:bodyPr/>
          <a:lstStyle/>
          <a:p>
            <a:r>
              <a:rPr lang="it-IT" sz="4000" dirty="0" smtClean="0"/>
              <a:t>Progetto Icaro</a:t>
            </a:r>
            <a:br>
              <a:rPr lang="it-IT" sz="4000" dirty="0" smtClean="0"/>
            </a:br>
            <a:r>
              <a:rPr lang="it-IT" sz="4000" dirty="0" smtClean="0"/>
              <a:t>Scuola Secondaria </a:t>
            </a:r>
            <a:r>
              <a:rPr lang="it-IT" sz="4000" dirty="0" err="1" smtClean="0"/>
              <a:t>I°</a:t>
            </a:r>
            <a:r>
              <a:rPr lang="it-IT" sz="4000" dirty="0" smtClean="0"/>
              <a:t> e </a:t>
            </a:r>
            <a:r>
              <a:rPr lang="it-IT" sz="4000" dirty="0" err="1" smtClean="0"/>
              <a:t>II°</a:t>
            </a:r>
            <a:r>
              <a:rPr lang="it-IT" sz="4000" dirty="0" smtClean="0"/>
              <a:t> grado</a:t>
            </a:r>
            <a:r>
              <a:rPr lang="it-IT" dirty="0" smtClean="0"/>
              <a:t/>
            </a:r>
            <a:br>
              <a:rPr lang="it-IT" dirty="0" smtClean="0"/>
            </a:br>
            <a:r>
              <a:rPr lang="it-IT" sz="3200" i="1" dirty="0" smtClean="0">
                <a:solidFill>
                  <a:srgbClr val="000000"/>
                </a:solidFill>
                <a:latin typeface="Century Gothic"/>
              </a:rPr>
              <a:t>A cura : Polizia Stradale </a:t>
            </a:r>
            <a:br>
              <a:rPr lang="it-IT" sz="3200" i="1" dirty="0" smtClean="0">
                <a:solidFill>
                  <a:srgbClr val="000000"/>
                </a:solidFill>
                <a:latin typeface="Century Gothic"/>
              </a:rPr>
            </a:br>
            <a:r>
              <a:rPr lang="it-IT" sz="3200" i="1" dirty="0" smtClean="0">
                <a:solidFill>
                  <a:srgbClr val="000000"/>
                </a:solidFill>
                <a:latin typeface="Century Gothic"/>
              </a:rPr>
              <a:t/>
            </a:r>
            <a:br>
              <a:rPr lang="it-IT" sz="3200" i="1" dirty="0" smtClean="0">
                <a:solidFill>
                  <a:srgbClr val="000000"/>
                </a:solidFill>
                <a:latin typeface="Century Gothic"/>
              </a:rPr>
            </a:br>
            <a:r>
              <a:rPr lang="it-IT" sz="3200" i="1" dirty="0" smtClean="0">
                <a:solidFill>
                  <a:srgbClr val="000000"/>
                </a:solidFill>
                <a:latin typeface="Century Gothic"/>
              </a:rPr>
              <a:t/>
            </a:r>
            <a:br>
              <a:rPr lang="it-IT" sz="3200" i="1" dirty="0" smtClean="0">
                <a:solidFill>
                  <a:srgbClr val="000000"/>
                </a:solidFill>
                <a:latin typeface="Century Gothic"/>
              </a:rPr>
            </a:br>
            <a:r>
              <a:rPr lang="it-IT" sz="3200" i="1" dirty="0" smtClean="0">
                <a:solidFill>
                  <a:srgbClr val="000000"/>
                </a:solidFill>
                <a:latin typeface="Century Gothic"/>
              </a:rPr>
              <a:t/>
            </a:r>
            <a:br>
              <a:rPr lang="it-IT" sz="3200" i="1" dirty="0" smtClean="0">
                <a:solidFill>
                  <a:srgbClr val="000000"/>
                </a:solidFill>
                <a:latin typeface="Century Gothic"/>
              </a:rPr>
            </a:br>
            <a:r>
              <a:rPr lang="it-IT" sz="3200" i="1" dirty="0" smtClean="0">
                <a:solidFill>
                  <a:srgbClr val="000000"/>
                </a:solidFill>
                <a:latin typeface="Century Gothic"/>
              </a:rPr>
              <a:t/>
            </a:r>
            <a:br>
              <a:rPr lang="it-IT" sz="3200" i="1" dirty="0" smtClean="0">
                <a:solidFill>
                  <a:srgbClr val="000000"/>
                </a:solidFill>
                <a:latin typeface="Century Gothic"/>
              </a:rPr>
            </a:br>
            <a:r>
              <a:rPr lang="it-IT" sz="3200" i="1" dirty="0" smtClean="0">
                <a:solidFill>
                  <a:srgbClr val="000000"/>
                </a:solidFill>
                <a:latin typeface="Century Gothic"/>
              </a:rPr>
              <a:t/>
            </a:r>
            <a:br>
              <a:rPr lang="it-IT" sz="3200" i="1" dirty="0" smtClean="0">
                <a:solidFill>
                  <a:srgbClr val="000000"/>
                </a:solidFill>
                <a:latin typeface="Century Gothic"/>
              </a:rPr>
            </a:br>
            <a:r>
              <a:rPr lang="it-IT" sz="3200" i="1" dirty="0" smtClean="0">
                <a:solidFill>
                  <a:srgbClr val="000000"/>
                </a:solidFill>
                <a:latin typeface="Century Gothic"/>
              </a:rPr>
              <a:t/>
            </a:r>
            <a:br>
              <a:rPr lang="it-IT" sz="3200" i="1" dirty="0" smtClean="0">
                <a:solidFill>
                  <a:srgbClr val="000000"/>
                </a:solidFill>
                <a:latin typeface="Century Gothic"/>
              </a:rPr>
            </a:br>
            <a:r>
              <a:rPr lang="it-IT" sz="2000" i="1" dirty="0" smtClean="0">
                <a:solidFill>
                  <a:srgbClr val="000000"/>
                </a:solidFill>
                <a:latin typeface="Century Gothic"/>
              </a:rPr>
              <a:t/>
            </a:r>
            <a:br>
              <a:rPr lang="it-IT" sz="2000" i="1" dirty="0" smtClean="0">
                <a:solidFill>
                  <a:srgbClr val="000000"/>
                </a:solidFill>
                <a:latin typeface="Century Gothic"/>
              </a:rPr>
            </a:br>
            <a:r>
              <a:rPr lang="it-IT" sz="2000" i="1" dirty="0" smtClean="0">
                <a:solidFill>
                  <a:srgbClr val="000000"/>
                </a:solidFill>
                <a:latin typeface="Century Gothic"/>
              </a:rPr>
              <a:t/>
            </a:r>
            <a:br>
              <a:rPr lang="it-IT" sz="2000" i="1" dirty="0" smtClean="0">
                <a:solidFill>
                  <a:srgbClr val="000000"/>
                </a:solidFill>
                <a:latin typeface="Century Gothic"/>
              </a:rPr>
            </a:br>
            <a:r>
              <a:rPr lang="it-IT" sz="2000" i="1" dirty="0" smtClean="0">
                <a:solidFill>
                  <a:srgbClr val="000000"/>
                </a:solidFill>
                <a:latin typeface="Century Gothic"/>
              </a:rPr>
              <a:t/>
            </a:r>
            <a:br>
              <a:rPr lang="it-IT" sz="2000" i="1" dirty="0" smtClean="0">
                <a:solidFill>
                  <a:srgbClr val="000000"/>
                </a:solidFill>
                <a:latin typeface="Century Gothic"/>
              </a:rPr>
            </a:br>
            <a:r>
              <a:rPr lang="it-IT" sz="2000" i="1" dirty="0" smtClean="0">
                <a:solidFill>
                  <a:srgbClr val="000000"/>
                </a:solidFill>
                <a:latin typeface="Century Gothic"/>
              </a:rPr>
              <a:t/>
            </a:r>
            <a:br>
              <a:rPr lang="it-IT" sz="2000" i="1" dirty="0" smtClean="0">
                <a:solidFill>
                  <a:srgbClr val="000000"/>
                </a:solidFill>
                <a:latin typeface="Century Gothic"/>
              </a:rPr>
            </a:br>
            <a:r>
              <a:rPr lang="it-IT" sz="2000" i="1" dirty="0" smtClean="0">
                <a:solidFill>
                  <a:srgbClr val="000000"/>
                </a:solidFill>
                <a:latin typeface="Century Gothic"/>
              </a:rPr>
              <a:t/>
            </a:r>
            <a:br>
              <a:rPr lang="it-IT" sz="2000" i="1" dirty="0" smtClean="0">
                <a:solidFill>
                  <a:srgbClr val="000000"/>
                </a:solidFill>
                <a:latin typeface="Century Gothic"/>
              </a:rPr>
            </a:br>
            <a:r>
              <a:rPr lang="it-IT" sz="2000" i="1" dirty="0" smtClean="0">
                <a:solidFill>
                  <a:srgbClr val="000000"/>
                </a:solidFill>
                <a:latin typeface="Century Gothic"/>
              </a:rPr>
              <a:t/>
            </a:r>
            <a:br>
              <a:rPr lang="it-IT" sz="2000" i="1" dirty="0" smtClean="0">
                <a:solidFill>
                  <a:srgbClr val="000000"/>
                </a:solidFill>
                <a:latin typeface="Century Gothic"/>
              </a:rPr>
            </a:br>
            <a:endParaRPr lang="it-IT" sz="2000" i="1" dirty="0"/>
          </a:p>
        </p:txBody>
      </p:sp>
      <p:pic>
        <p:nvPicPr>
          <p:cNvPr id="7" name="Immagine 6" descr="icaro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28859" y="2838544"/>
            <a:ext cx="4672543" cy="2733596"/>
          </a:xfrm>
          <a:prstGeom prst="rect">
            <a:avLst/>
          </a:prstGeom>
        </p:spPr>
      </p:pic>
      <p:sp>
        <p:nvSpPr>
          <p:cNvPr id="4" name="Rettangolo 3"/>
          <p:cNvSpPr/>
          <p:nvPr/>
        </p:nvSpPr>
        <p:spPr>
          <a:xfrm>
            <a:off x="928662" y="2000240"/>
            <a:ext cx="778674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dirty="0" smtClean="0">
                <a:hlinkClick r:id="rId3"/>
              </a:rPr>
              <a:t>http://www.edustrada.it/progetto/icaro-20-campagna-di-sicurezza-stradale/</a:t>
            </a:r>
            <a:endParaRPr lang="it-IT" dirty="0" smtClean="0"/>
          </a:p>
          <a:p>
            <a:endParaRPr lang="it-IT" dirty="0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9BABC5-A888-4AC7-9BCF-5525FBA69884}" type="slidenum">
              <a:rPr lang="it-IT" smtClean="0"/>
              <a:pPr/>
              <a:t>15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41368097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142852"/>
            <a:ext cx="8229600" cy="2500330"/>
          </a:xfrm>
        </p:spPr>
        <p:txBody>
          <a:bodyPr/>
          <a:lstStyle/>
          <a:p>
            <a:r>
              <a:rPr lang="it-IT" sz="4400" dirty="0" smtClean="0"/>
              <a:t>Progetto </a:t>
            </a:r>
            <a:r>
              <a:rPr lang="it-IT" sz="4400" dirty="0" err="1" smtClean="0"/>
              <a:t>Edustrada</a:t>
            </a:r>
            <a:r>
              <a:rPr lang="it-IT" sz="4400" dirty="0" smtClean="0"/>
              <a:t/>
            </a:r>
            <a:br>
              <a:rPr lang="it-IT" sz="4400" dirty="0" smtClean="0"/>
            </a:br>
            <a:r>
              <a:rPr lang="it-IT" sz="4400" dirty="0" smtClean="0"/>
              <a:t>Istituti </a:t>
            </a:r>
            <a:r>
              <a:rPr lang="it-IT" sz="4400" dirty="0" err="1" smtClean="0"/>
              <a:t>I°</a:t>
            </a:r>
            <a:r>
              <a:rPr lang="it-IT" sz="4400" dirty="0" smtClean="0"/>
              <a:t> e </a:t>
            </a:r>
            <a:r>
              <a:rPr lang="it-IT" sz="4400" dirty="0" err="1" smtClean="0"/>
              <a:t>II°</a:t>
            </a:r>
            <a:r>
              <a:rPr lang="it-IT" sz="4400" dirty="0" smtClean="0"/>
              <a:t> grado</a:t>
            </a:r>
            <a:r>
              <a:rPr lang="it-IT" dirty="0" smtClean="0"/>
              <a:t/>
            </a:r>
            <a:br>
              <a:rPr lang="it-IT" dirty="0" smtClean="0"/>
            </a:br>
            <a:r>
              <a:rPr lang="it-IT" sz="3200" i="1" dirty="0" smtClean="0">
                <a:solidFill>
                  <a:srgbClr val="000000"/>
                </a:solidFill>
                <a:latin typeface="Century Gothic"/>
              </a:rPr>
              <a:t>A cura: ACI di Reggio Emilia</a:t>
            </a:r>
            <a:br>
              <a:rPr lang="it-IT" sz="3200" i="1" dirty="0" smtClean="0">
                <a:solidFill>
                  <a:srgbClr val="000000"/>
                </a:solidFill>
                <a:latin typeface="Century Gothic"/>
              </a:rPr>
            </a:br>
            <a:r>
              <a:rPr lang="it-IT" sz="3200" i="1" dirty="0" smtClean="0">
                <a:solidFill>
                  <a:srgbClr val="000000"/>
                </a:solidFill>
                <a:latin typeface="Century Gothic"/>
              </a:rPr>
              <a:t/>
            </a:r>
            <a:br>
              <a:rPr lang="it-IT" sz="3200" i="1" dirty="0" smtClean="0">
                <a:solidFill>
                  <a:srgbClr val="000000"/>
                </a:solidFill>
                <a:latin typeface="Century Gothic"/>
              </a:rPr>
            </a:br>
            <a:r>
              <a:rPr lang="it-IT" sz="3200" i="1" dirty="0" smtClean="0">
                <a:solidFill>
                  <a:srgbClr val="000000"/>
                </a:solidFill>
                <a:latin typeface="Century Gothic"/>
              </a:rPr>
              <a:t> </a:t>
            </a:r>
            <a:br>
              <a:rPr lang="it-IT" sz="3200" i="1" dirty="0" smtClean="0">
                <a:solidFill>
                  <a:srgbClr val="000000"/>
                </a:solidFill>
                <a:latin typeface="Century Gothic"/>
              </a:rPr>
            </a:br>
            <a:endParaRPr lang="it-IT" sz="3200" i="1" dirty="0"/>
          </a:p>
        </p:txBody>
      </p:sp>
      <p:sp>
        <p:nvSpPr>
          <p:cNvPr id="5" name="Rettangolo 4"/>
          <p:cNvSpPr/>
          <p:nvPr/>
        </p:nvSpPr>
        <p:spPr>
          <a:xfrm>
            <a:off x="1071538" y="2571744"/>
            <a:ext cx="778674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sz="3200" dirty="0" smtClean="0">
                <a:hlinkClick r:id="rId2"/>
              </a:rPr>
              <a:t>http://www.edustrada.it/</a:t>
            </a:r>
            <a:endParaRPr lang="it-IT" sz="3200" dirty="0" smtClean="0"/>
          </a:p>
          <a:p>
            <a:pPr algn="ctr"/>
            <a:endParaRPr lang="it-IT" sz="3200" dirty="0" smtClean="0"/>
          </a:p>
          <a:p>
            <a:pPr algn="ctr"/>
            <a:endParaRPr lang="it-IT" sz="3200" dirty="0"/>
          </a:p>
        </p:txBody>
      </p:sp>
      <p:pic>
        <p:nvPicPr>
          <p:cNvPr id="7" name="Immagine 6" descr="logo_aci-150x150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28992" y="4000504"/>
            <a:ext cx="1905000" cy="1905000"/>
          </a:xfrm>
          <a:prstGeom prst="rect">
            <a:avLst/>
          </a:prstGeom>
        </p:spPr>
      </p:pic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9BABC5-A888-4AC7-9BCF-5525FBA69884}" type="slidenum">
              <a:rPr lang="it-IT" smtClean="0"/>
              <a:pPr/>
              <a:t>16</a:t>
            </a:fld>
            <a:endParaRPr lang="it-IT"/>
          </a:p>
        </p:txBody>
      </p:sp>
      <p:pic>
        <p:nvPicPr>
          <p:cNvPr id="8" name="Immagine 7" descr="logo_aci-150x150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00430" y="3929066"/>
            <a:ext cx="1905000" cy="190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1368097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472518" cy="1368412"/>
          </a:xfrm>
        </p:spPr>
        <p:txBody>
          <a:bodyPr/>
          <a:lstStyle/>
          <a:p>
            <a:r>
              <a:rPr lang="it-IT" sz="4400" dirty="0" smtClean="0"/>
              <a:t>Mini manuale per muoverti nella tua </a:t>
            </a:r>
            <a:r>
              <a:rPr lang="it-IT" sz="4400" dirty="0" err="1" smtClean="0"/>
              <a:t>citta</a:t>
            </a:r>
            <a:r>
              <a:rPr lang="it-IT" sz="3200" dirty="0" err="1" smtClean="0"/>
              <a:t>’</a:t>
            </a:r>
            <a:r>
              <a:rPr lang="it-IT" sz="2800" dirty="0" smtClean="0"/>
              <a:t/>
            </a:r>
            <a:br>
              <a:rPr lang="it-IT" sz="2800" dirty="0" smtClean="0"/>
            </a:b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dirty="0" smtClean="0">
                <a:hlinkClick r:id="rId2"/>
              </a:rPr>
              <a:t>https://</a:t>
            </a:r>
            <a:r>
              <a:rPr lang="it-IT" dirty="0" smtClean="0">
                <a:hlinkClick r:id="rId2"/>
              </a:rPr>
              <a:t>www.youtube.com/watch?v=iG_GLjTGktw</a:t>
            </a:r>
            <a:endParaRPr lang="it-IT" dirty="0" smtClean="0"/>
          </a:p>
          <a:p>
            <a:pPr>
              <a:buNone/>
            </a:pPr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9BABC5-A888-4AC7-9BCF-5525FBA69884}" type="slidenum">
              <a:rPr lang="it-IT" smtClean="0"/>
              <a:pPr/>
              <a:t>17</a:t>
            </a:fld>
            <a:endParaRPr lang="it-IT"/>
          </a:p>
        </p:txBody>
      </p:sp>
      <p:pic>
        <p:nvPicPr>
          <p:cNvPr id="5" name="Immagine 4" descr="Risultato immagini per logo provincia reggio emilia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14348" y="3214686"/>
            <a:ext cx="2138680" cy="21386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Immagine 6" descr="logo_aci-150x150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43240" y="3143248"/>
            <a:ext cx="1905000" cy="1905000"/>
          </a:xfrm>
          <a:prstGeom prst="rect">
            <a:avLst/>
          </a:prstGeom>
        </p:spPr>
      </p:pic>
      <p:pic>
        <p:nvPicPr>
          <p:cNvPr id="8" name="Immagine 7" descr="http://www.setaweb.it/images/logo_seta_bacino.png"/>
          <p:cNvPicPr/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857884" y="3857628"/>
            <a:ext cx="1666240" cy="10928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42844" y="142852"/>
            <a:ext cx="8858312" cy="1143000"/>
          </a:xfrm>
        </p:spPr>
        <p:txBody>
          <a:bodyPr/>
          <a:lstStyle/>
          <a:p>
            <a:r>
              <a:rPr lang="it-IT" sz="4400" dirty="0" smtClean="0"/>
              <a:t>LILT Progetto </a:t>
            </a:r>
            <a:br>
              <a:rPr lang="it-IT" sz="4400" dirty="0" smtClean="0"/>
            </a:br>
            <a:r>
              <a:rPr lang="it-IT" sz="4400" dirty="0" smtClean="0"/>
              <a:t>Guadagnare Salute</a:t>
            </a:r>
            <a:br>
              <a:rPr lang="it-IT" sz="4400" dirty="0" smtClean="0"/>
            </a:br>
            <a:r>
              <a:rPr lang="it-IT" sz="4400" dirty="0" smtClean="0"/>
              <a:t>Istituti scolastici</a:t>
            </a:r>
            <a:r>
              <a:rPr lang="it-IT" dirty="0" smtClean="0"/>
              <a:t/>
            </a:r>
            <a:br>
              <a:rPr lang="it-IT" dirty="0" smtClean="0"/>
            </a:br>
            <a:r>
              <a:rPr lang="it-IT" sz="3200" i="1" dirty="0" smtClean="0">
                <a:solidFill>
                  <a:srgbClr val="000000"/>
                </a:solidFill>
                <a:latin typeface="Century Gothic"/>
              </a:rPr>
              <a:t>A.S. 2019-2020</a:t>
            </a:r>
            <a:endParaRPr lang="it-IT" sz="3200" i="1" dirty="0"/>
          </a:p>
        </p:txBody>
      </p:sp>
      <p:pic>
        <p:nvPicPr>
          <p:cNvPr id="4" name="Immagine 3" descr="ETILOMETRO.jpe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86050" y="3357562"/>
            <a:ext cx="3357586" cy="2387617"/>
          </a:xfrm>
          <a:prstGeom prst="rect">
            <a:avLst/>
          </a:prstGeom>
        </p:spPr>
      </p:pic>
      <p:sp>
        <p:nvSpPr>
          <p:cNvPr id="5" name="Rettangolo 4"/>
          <p:cNvSpPr/>
          <p:nvPr/>
        </p:nvSpPr>
        <p:spPr>
          <a:xfrm>
            <a:off x="2428860" y="2714620"/>
            <a:ext cx="426906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dirty="0" smtClean="0">
                <a:hlinkClick r:id="rId3"/>
              </a:rPr>
              <a:t>www.luoghidiprevenzione.it</a:t>
            </a:r>
            <a:endParaRPr lang="it-IT" dirty="0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9BABC5-A888-4AC7-9BCF-5525FBA69884}" type="slidenum">
              <a:rPr lang="it-IT" smtClean="0"/>
              <a:pPr/>
              <a:t>18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41368097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z="2000" dirty="0" smtClean="0"/>
              <a:t>Progetto “Non berti la sicurezza”</a:t>
            </a:r>
            <a:br>
              <a:rPr lang="it-IT" sz="2000" dirty="0" smtClean="0"/>
            </a:br>
            <a:r>
              <a:rPr lang="it-IT" sz="2000" dirty="0" smtClean="0"/>
              <a:t>Scuola Secondaria </a:t>
            </a:r>
            <a:r>
              <a:rPr lang="it-IT" sz="2000" dirty="0" err="1" smtClean="0"/>
              <a:t>II°</a:t>
            </a:r>
            <a:r>
              <a:rPr lang="it-IT" sz="2000" dirty="0" smtClean="0"/>
              <a:t> grado</a:t>
            </a:r>
            <a:br>
              <a:rPr lang="it-IT" sz="2000" dirty="0" smtClean="0"/>
            </a:br>
            <a:r>
              <a:rPr lang="it-IT" sz="2000" dirty="0" smtClean="0"/>
              <a:t>a cura :Vigili del Fuoco Reggio Emilia</a:t>
            </a:r>
            <a:endParaRPr lang="it-IT" sz="2000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it-IT" sz="2000" dirty="0" smtClean="0">
                <a:hlinkClick r:id="rId2"/>
              </a:rPr>
              <a:t>http://www.vigilfuoco.it/</a:t>
            </a:r>
            <a:r>
              <a:rPr lang="it-IT" sz="2000" dirty="0" err="1" smtClean="0">
                <a:hlinkClick r:id="rId2"/>
              </a:rPr>
              <a:t>sitiVVF</a:t>
            </a:r>
            <a:r>
              <a:rPr lang="it-IT" sz="2000" dirty="0" smtClean="0">
                <a:hlinkClick r:id="rId2"/>
              </a:rPr>
              <a:t>/</a:t>
            </a:r>
            <a:r>
              <a:rPr lang="it-IT" sz="2000" dirty="0" err="1" smtClean="0">
                <a:hlinkClick r:id="rId2"/>
              </a:rPr>
              <a:t>reggioemilia</a:t>
            </a:r>
            <a:r>
              <a:rPr lang="it-IT" sz="2000" dirty="0" smtClean="0">
                <a:hlinkClick r:id="rId2"/>
              </a:rPr>
              <a:t>/</a:t>
            </a:r>
            <a:r>
              <a:rPr lang="it-IT" sz="2000" dirty="0" err="1" smtClean="0">
                <a:hlinkClick r:id="rId2"/>
              </a:rPr>
              <a:t>viewPage.aspx</a:t>
            </a:r>
            <a:r>
              <a:rPr lang="it-IT" sz="2000" dirty="0" smtClean="0">
                <a:hlinkClick r:id="rId2"/>
              </a:rPr>
              <a:t>?s=441&amp;p=6342</a:t>
            </a:r>
            <a:endParaRPr lang="it-IT" sz="2000" dirty="0" smtClean="0"/>
          </a:p>
          <a:p>
            <a:endParaRPr lang="it-IT" sz="2000" dirty="0"/>
          </a:p>
        </p:txBody>
      </p:sp>
      <p:pic>
        <p:nvPicPr>
          <p:cNvPr id="4" name="Immagine 3" descr="vv.ff.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00298" y="2714620"/>
            <a:ext cx="4389999" cy="2637851"/>
          </a:xfrm>
          <a:prstGeom prst="rect">
            <a:avLst/>
          </a:prstGeom>
        </p:spPr>
      </p:pic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9BABC5-A888-4AC7-9BCF-5525FBA69884}" type="slidenum">
              <a:rPr lang="it-IT" smtClean="0"/>
              <a:pPr/>
              <a:t>19</a:t>
            </a:fld>
            <a:endParaRPr lang="it-I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142852"/>
            <a:ext cx="8229600" cy="725470"/>
          </a:xfrm>
        </p:spPr>
        <p:txBody>
          <a:bodyPr>
            <a:normAutofit fontScale="90000"/>
          </a:bodyPr>
          <a:lstStyle/>
          <a:p>
            <a:pPr algn="r"/>
            <a:r>
              <a:rPr lang="it-IT" b="1" dirty="0" smtClean="0"/>
              <a:t>Ordine del giorno</a:t>
            </a:r>
            <a:endParaRPr lang="it-IT" b="1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571472" y="1071547"/>
            <a:ext cx="8358246" cy="5143535"/>
          </a:xfrm>
        </p:spPr>
        <p:txBody>
          <a:bodyPr>
            <a:normAutofit fontScale="40000" lnSpcReduction="20000"/>
          </a:bodyPr>
          <a:lstStyle/>
          <a:p>
            <a:pPr marL="514350" indent="-514350">
              <a:lnSpc>
                <a:spcPct val="120000"/>
              </a:lnSpc>
              <a:buFont typeface="+mj-lt"/>
              <a:buAutoNum type="arabicPeriod"/>
            </a:pPr>
            <a:r>
              <a:rPr lang="it-IT" sz="3600" b="1" dirty="0" smtClean="0"/>
              <a:t>Resoconto attività 2018-19</a:t>
            </a:r>
          </a:p>
          <a:p>
            <a:pPr marL="514350" indent="-514350">
              <a:lnSpc>
                <a:spcPct val="120000"/>
              </a:lnSpc>
              <a:buFont typeface="+mj-lt"/>
              <a:buAutoNum type="arabicPeriod"/>
            </a:pPr>
            <a:r>
              <a:rPr lang="it-IT" sz="3600" b="1" dirty="0" smtClean="0"/>
              <a:t>Karting in piazza e Sara </a:t>
            </a:r>
            <a:r>
              <a:rPr lang="it-IT" sz="3600" b="1" dirty="0" err="1" smtClean="0"/>
              <a:t>Safe</a:t>
            </a:r>
            <a:r>
              <a:rPr lang="it-IT" sz="3600" b="1" dirty="0" smtClean="0"/>
              <a:t> </a:t>
            </a:r>
            <a:r>
              <a:rPr lang="it-IT" sz="3600" b="1" dirty="0" err="1" smtClean="0"/>
              <a:t>factor</a:t>
            </a:r>
            <a:r>
              <a:rPr lang="it-IT" sz="3600" b="1" dirty="0" smtClean="0"/>
              <a:t> </a:t>
            </a:r>
            <a:r>
              <a:rPr lang="it-IT" sz="3600" dirty="0" smtClean="0"/>
              <a:t>– Scuola primaria e secondaria II ° grado</a:t>
            </a:r>
          </a:p>
          <a:p>
            <a:pPr marL="514350" indent="-514350">
              <a:lnSpc>
                <a:spcPct val="120000"/>
              </a:lnSpc>
              <a:buFont typeface="+mj-lt"/>
              <a:buAutoNum type="arabicPeriod"/>
            </a:pPr>
            <a:r>
              <a:rPr lang="it-IT" sz="3600" b="1" dirty="0" smtClean="0"/>
              <a:t>Settimana dell’educazione stradale a Castelnovo ne’ Monti </a:t>
            </a:r>
            <a:r>
              <a:rPr lang="it-IT" sz="3600" dirty="0" smtClean="0"/>
              <a:t>– sc. Primaria e secondaria</a:t>
            </a:r>
          </a:p>
          <a:p>
            <a:pPr marL="514350" indent="-514350">
              <a:lnSpc>
                <a:spcPct val="120000"/>
              </a:lnSpc>
              <a:buFont typeface="+mj-lt"/>
              <a:buAutoNum type="arabicPeriod"/>
            </a:pPr>
            <a:r>
              <a:rPr lang="it-IT" sz="3600" b="1" dirty="0" err="1" smtClean="0"/>
              <a:t>Track</a:t>
            </a:r>
            <a:r>
              <a:rPr lang="it-IT" sz="3600" b="1" dirty="0" smtClean="0"/>
              <a:t> Crash test </a:t>
            </a:r>
            <a:r>
              <a:rPr lang="it-IT" sz="3600" b="1" dirty="0" err="1" smtClean="0"/>
              <a:t>Simulation</a:t>
            </a:r>
            <a:r>
              <a:rPr lang="it-IT" sz="3600" b="1" dirty="0" smtClean="0"/>
              <a:t> </a:t>
            </a:r>
            <a:r>
              <a:rPr lang="it-IT" sz="3600" dirty="0" smtClean="0"/>
              <a:t>– scuola secondaria II ° grado</a:t>
            </a:r>
          </a:p>
          <a:p>
            <a:pPr marL="514350" indent="-514350">
              <a:lnSpc>
                <a:spcPct val="120000"/>
              </a:lnSpc>
              <a:buFont typeface="+mj-lt"/>
              <a:buAutoNum type="arabicPeriod"/>
            </a:pPr>
            <a:r>
              <a:rPr lang="it-IT" sz="3600" b="1" dirty="0" smtClean="0"/>
              <a:t>Spettacolo teatrale “I Vulnerabili</a:t>
            </a:r>
            <a:r>
              <a:rPr lang="it-IT" sz="3600" dirty="0" smtClean="0"/>
              <a:t>” scuola secondaria I° e II° grado</a:t>
            </a:r>
          </a:p>
          <a:p>
            <a:pPr marL="514350" indent="-514350">
              <a:lnSpc>
                <a:spcPct val="120000"/>
              </a:lnSpc>
              <a:buFont typeface="+mj-lt"/>
              <a:buAutoNum type="arabicPeriod"/>
            </a:pPr>
            <a:r>
              <a:rPr lang="it-IT" sz="3600" b="1" dirty="0" err="1" smtClean="0"/>
              <a:t>Edustratombola</a:t>
            </a:r>
            <a:r>
              <a:rPr lang="it-IT" sz="3600" dirty="0" smtClean="0"/>
              <a:t> –scuola primaria</a:t>
            </a:r>
          </a:p>
          <a:p>
            <a:pPr marL="514350" indent="-514350">
              <a:lnSpc>
                <a:spcPct val="120000"/>
              </a:lnSpc>
              <a:buFont typeface="+mj-lt"/>
              <a:buAutoNum type="arabicPeriod"/>
            </a:pPr>
            <a:r>
              <a:rPr lang="it-IT" sz="3600" b="1" dirty="0" smtClean="0"/>
              <a:t>Concorso di scrittura creativa</a:t>
            </a:r>
            <a:r>
              <a:rPr lang="it-IT" sz="3600" dirty="0" smtClean="0"/>
              <a:t>: “Emoticon-</a:t>
            </a:r>
            <a:r>
              <a:rPr lang="it-IT" sz="3600" dirty="0" err="1" smtClean="0"/>
              <a:t>whatsapp</a:t>
            </a:r>
            <a:r>
              <a:rPr lang="it-IT" sz="3600" dirty="0" smtClean="0"/>
              <a:t>” scuola primaria</a:t>
            </a:r>
          </a:p>
          <a:p>
            <a:pPr marL="514350" indent="-514350">
              <a:lnSpc>
                <a:spcPct val="120000"/>
              </a:lnSpc>
              <a:buFont typeface="+mj-lt"/>
              <a:buAutoNum type="arabicPeriod"/>
            </a:pPr>
            <a:r>
              <a:rPr lang="it-IT" sz="3600" b="1" dirty="0" smtClean="0"/>
              <a:t>Manifestazione “Party in sicurezza</a:t>
            </a:r>
            <a:r>
              <a:rPr lang="it-IT" sz="3600" dirty="0" smtClean="0"/>
              <a:t>” scuola secondaria I° grado</a:t>
            </a:r>
          </a:p>
          <a:p>
            <a:pPr marL="514350" indent="-514350">
              <a:lnSpc>
                <a:spcPct val="120000"/>
              </a:lnSpc>
              <a:buFont typeface="+mj-lt"/>
              <a:buAutoNum type="arabicPeriod"/>
            </a:pPr>
            <a:r>
              <a:rPr lang="it-IT" sz="3600" b="1" dirty="0" smtClean="0"/>
              <a:t>Manifestazione “Tieni stretta la vita” </a:t>
            </a:r>
            <a:r>
              <a:rPr lang="it-IT" sz="3600" dirty="0" smtClean="0"/>
              <a:t>scuola secondaria I° grado Val d’Enza</a:t>
            </a:r>
          </a:p>
          <a:p>
            <a:pPr marL="514350" indent="-514350">
              <a:lnSpc>
                <a:spcPct val="120000"/>
              </a:lnSpc>
              <a:buFont typeface="+mj-lt"/>
              <a:buAutoNum type="arabicPeriod"/>
            </a:pPr>
            <a:r>
              <a:rPr lang="it-IT" sz="3600" b="1" dirty="0" smtClean="0"/>
              <a:t>Progetto: «Maggio in strada» </a:t>
            </a:r>
            <a:r>
              <a:rPr lang="it-IT" sz="3600" dirty="0" smtClean="0"/>
              <a:t>– Scuola Primaria</a:t>
            </a:r>
          </a:p>
          <a:p>
            <a:pPr marL="514350" indent="-514350">
              <a:lnSpc>
                <a:spcPct val="120000"/>
              </a:lnSpc>
              <a:buFont typeface="+mj-lt"/>
              <a:buAutoNum type="arabicPeriod"/>
            </a:pPr>
            <a:r>
              <a:rPr lang="it-IT" sz="3600" b="1" dirty="0" smtClean="0"/>
              <a:t>Manifestazione </a:t>
            </a:r>
            <a:r>
              <a:rPr lang="it-IT" sz="3600" b="1" dirty="0" err="1" smtClean="0"/>
              <a:t>Stradilandia</a:t>
            </a:r>
            <a:r>
              <a:rPr lang="it-IT" sz="3600" b="1" dirty="0" smtClean="0"/>
              <a:t> </a:t>
            </a:r>
            <a:r>
              <a:rPr lang="it-IT" sz="3600" dirty="0" smtClean="0"/>
              <a:t>– scuola infanzia</a:t>
            </a:r>
          </a:p>
          <a:p>
            <a:pPr marL="514350" indent="-514350">
              <a:lnSpc>
                <a:spcPct val="120000"/>
              </a:lnSpc>
              <a:buFont typeface="+mj-lt"/>
              <a:buAutoNum type="arabicPeriod"/>
            </a:pPr>
            <a:r>
              <a:rPr lang="it-IT" sz="3600" b="1" dirty="0" smtClean="0"/>
              <a:t>Progetto per un’</a:t>
            </a:r>
            <a:r>
              <a:rPr lang="it-IT" sz="3600" b="1" dirty="0" err="1" smtClean="0"/>
              <a:t>App</a:t>
            </a:r>
            <a:r>
              <a:rPr lang="it-IT" sz="3600" b="1" dirty="0" smtClean="0"/>
              <a:t> ad uso scolastico </a:t>
            </a:r>
            <a:r>
              <a:rPr lang="it-IT" sz="3600" dirty="0" smtClean="0"/>
              <a:t>scuola primaria </a:t>
            </a:r>
          </a:p>
          <a:p>
            <a:pPr marL="514350" indent="-514350">
              <a:lnSpc>
                <a:spcPct val="120000"/>
              </a:lnSpc>
              <a:buFont typeface="+mj-lt"/>
              <a:buAutoNum type="arabicPeriod"/>
            </a:pPr>
            <a:r>
              <a:rPr lang="it-IT" sz="3600" b="1" dirty="0" smtClean="0"/>
              <a:t>Progetto Icaro ed </a:t>
            </a:r>
            <a:r>
              <a:rPr lang="it-IT" sz="3600" b="1" dirty="0" err="1" smtClean="0"/>
              <a:t>Edustrada</a:t>
            </a:r>
            <a:r>
              <a:rPr lang="it-IT" sz="3600" b="1" dirty="0" smtClean="0"/>
              <a:t> </a:t>
            </a:r>
            <a:r>
              <a:rPr lang="it-IT" sz="3600" dirty="0" smtClean="0"/>
              <a:t>-  tutti gli ordini di scuole</a:t>
            </a:r>
          </a:p>
          <a:p>
            <a:pPr marL="514350" indent="-514350">
              <a:lnSpc>
                <a:spcPct val="120000"/>
              </a:lnSpc>
              <a:buFont typeface="+mj-lt"/>
              <a:buAutoNum type="arabicPeriod"/>
            </a:pPr>
            <a:r>
              <a:rPr lang="it-IT" sz="3600" b="1" dirty="0" smtClean="0"/>
              <a:t>Progetto «Manuale invernale e soccorso stradale» </a:t>
            </a:r>
            <a:r>
              <a:rPr lang="it-IT" sz="3600" dirty="0" smtClean="0"/>
              <a:t>Provincia e SETA sc. Secondaria II° gr.</a:t>
            </a:r>
          </a:p>
          <a:p>
            <a:pPr marL="514350" indent="-514350">
              <a:lnSpc>
                <a:spcPct val="120000"/>
              </a:lnSpc>
              <a:buFont typeface="+mj-lt"/>
              <a:buAutoNum type="arabicPeriod"/>
            </a:pPr>
            <a:r>
              <a:rPr lang="it-IT" sz="3600" b="1" dirty="0" smtClean="0"/>
              <a:t>LILT “Progetto Guadagnare Salute” </a:t>
            </a:r>
            <a:r>
              <a:rPr lang="it-IT" sz="3600" dirty="0" smtClean="0"/>
              <a:t>– tutti gli ordini di scuole</a:t>
            </a:r>
          </a:p>
          <a:p>
            <a:pPr marL="514350" indent="-514350">
              <a:lnSpc>
                <a:spcPct val="120000"/>
              </a:lnSpc>
              <a:buFont typeface="+mj-lt"/>
              <a:buAutoNum type="arabicPeriod"/>
            </a:pPr>
            <a:r>
              <a:rPr lang="it-IT" sz="3600" b="1" dirty="0" smtClean="0"/>
              <a:t>Progetto “Non berti la sicurezza” </a:t>
            </a:r>
            <a:r>
              <a:rPr lang="it-IT" sz="3600" dirty="0" smtClean="0"/>
              <a:t>– tutti gli ordini di scuole</a:t>
            </a:r>
          </a:p>
          <a:p>
            <a:pPr marL="514350" indent="-514350">
              <a:lnSpc>
                <a:spcPct val="120000"/>
              </a:lnSpc>
              <a:buFont typeface="+mj-lt"/>
              <a:buAutoNum type="arabicPeriod"/>
            </a:pPr>
            <a:r>
              <a:rPr lang="it-IT" sz="3600" b="1" dirty="0" smtClean="0"/>
              <a:t>Progetti di mobilità sostenibile </a:t>
            </a:r>
            <a:r>
              <a:rPr lang="it-IT" sz="3600" dirty="0" smtClean="0"/>
              <a:t>– tutti gli ordini di scuole</a:t>
            </a:r>
          </a:p>
          <a:p>
            <a:pPr marL="514350" indent="-514350">
              <a:lnSpc>
                <a:spcPct val="120000"/>
              </a:lnSpc>
              <a:buFont typeface="+mj-lt"/>
              <a:buAutoNum type="arabicPeriod"/>
            </a:pPr>
            <a:r>
              <a:rPr lang="it-IT" sz="3600" b="1" dirty="0" smtClean="0"/>
              <a:t>Progetto: « Pedala in </a:t>
            </a:r>
            <a:r>
              <a:rPr lang="it-IT" sz="3600" b="1" smtClean="0"/>
              <a:t>sicurezza» </a:t>
            </a:r>
            <a:endParaRPr lang="it-IT" sz="3600" b="1" dirty="0" smtClean="0"/>
          </a:p>
          <a:p>
            <a:pPr marL="514350" indent="-514350">
              <a:lnSpc>
                <a:spcPct val="120000"/>
              </a:lnSpc>
              <a:buFont typeface="+mj-lt"/>
              <a:buAutoNum type="arabicPeriod"/>
            </a:pPr>
            <a:endParaRPr lang="it-IT" dirty="0" smtClean="0"/>
          </a:p>
          <a:p>
            <a:pPr marL="514350" indent="-514350">
              <a:lnSpc>
                <a:spcPct val="120000"/>
              </a:lnSpc>
              <a:buFont typeface="+mj-lt"/>
              <a:buAutoNum type="arabicPeriod"/>
            </a:pPr>
            <a:endParaRPr lang="it-IT" dirty="0" smtClean="0"/>
          </a:p>
          <a:p>
            <a:pPr marL="514350" indent="-514350">
              <a:lnSpc>
                <a:spcPct val="120000"/>
              </a:lnSpc>
              <a:buFont typeface="+mj-lt"/>
              <a:buAutoNum type="arabicPeriod"/>
            </a:pPr>
            <a:endParaRPr lang="it-IT" dirty="0" smtClean="0"/>
          </a:p>
          <a:p>
            <a:pPr marL="514350" indent="-514350">
              <a:lnSpc>
                <a:spcPct val="120000"/>
              </a:lnSpc>
              <a:buFont typeface="+mj-lt"/>
              <a:buAutoNum type="arabicPeriod"/>
            </a:pPr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9BABC5-A888-4AC7-9BCF-5525FBA69884}" type="slidenum">
              <a:rPr lang="it-IT" smtClean="0"/>
              <a:pPr/>
              <a:t>2</a:t>
            </a:fld>
            <a:endParaRPr lang="it-I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z="2800" dirty="0" smtClean="0"/>
              <a:t>Progetti di mobilità sostenibile</a:t>
            </a:r>
            <a:br>
              <a:rPr lang="it-IT" sz="2800" dirty="0" smtClean="0"/>
            </a:br>
            <a:r>
              <a:rPr lang="it-IT" sz="2800" dirty="0" smtClean="0"/>
              <a:t>a cura :Ufficio Mobilità Comune RE</a:t>
            </a:r>
            <a:endParaRPr lang="it-IT" sz="2800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it-IT" sz="2000" dirty="0" smtClean="0">
                <a:hlinkClick r:id="rId2"/>
              </a:rPr>
              <a:t>https://www.comune.re.it/nuoveideeincircolazione</a:t>
            </a:r>
            <a:endParaRPr lang="it-IT" sz="2000" dirty="0" smtClean="0"/>
          </a:p>
          <a:p>
            <a:pPr>
              <a:buNone/>
            </a:pPr>
            <a:endParaRPr lang="it-IT" sz="2000" dirty="0" smtClean="0"/>
          </a:p>
          <a:p>
            <a:pPr>
              <a:buNone/>
            </a:pPr>
            <a:endParaRPr lang="it-IT" sz="2000" dirty="0"/>
          </a:p>
        </p:txBody>
      </p:sp>
      <p:pic>
        <p:nvPicPr>
          <p:cNvPr id="4" name="Immagine 3" descr="SEM_400X250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14546" y="2357430"/>
            <a:ext cx="5172108" cy="3232572"/>
          </a:xfrm>
          <a:prstGeom prst="rect">
            <a:avLst/>
          </a:prstGeom>
        </p:spPr>
      </p:pic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9BABC5-A888-4AC7-9BCF-5525FBA69884}" type="slidenum">
              <a:rPr lang="it-IT" smtClean="0"/>
              <a:pPr/>
              <a:t>20</a:t>
            </a:fld>
            <a:endParaRPr lang="it-I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Pedala in sicurezza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dirty="0" smtClean="0">
                <a:hlinkClick r:id="rId2"/>
              </a:rPr>
              <a:t>https://</a:t>
            </a:r>
            <a:r>
              <a:rPr lang="it-IT" dirty="0" smtClean="0">
                <a:hlinkClick r:id="rId2"/>
              </a:rPr>
              <a:t>youtu.be/KSJalGCkpq8</a:t>
            </a:r>
            <a:endParaRPr lang="it-IT" dirty="0" smtClean="0"/>
          </a:p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9BABC5-A888-4AC7-9BCF-5525FBA69884}" type="slidenum">
              <a:rPr lang="it-IT" smtClean="0"/>
              <a:pPr/>
              <a:t>21</a:t>
            </a:fld>
            <a:endParaRPr lang="it-IT"/>
          </a:p>
        </p:txBody>
      </p:sp>
      <p:pic>
        <p:nvPicPr>
          <p:cNvPr id="5" name="Immagine 4" descr="TECHEDU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928794" y="2571744"/>
            <a:ext cx="5000660" cy="12687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Immagine 5" descr="A.S.D. Cooperatori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786182" y="4214818"/>
            <a:ext cx="1134108" cy="8924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magine 6" descr="Educazione-stradal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142984"/>
            <a:ext cx="9144000" cy="5715016"/>
          </a:xfrm>
          <a:prstGeom prst="rect">
            <a:avLst/>
          </a:prstGeom>
        </p:spPr>
      </p:pic>
      <p:pic>
        <p:nvPicPr>
          <p:cNvPr id="8" name="Immagine 7" descr="Educazione-stradale.jpg"/>
          <p:cNvPicPr>
            <a:picLocks noChangeAspect="1"/>
          </p:cNvPicPr>
          <p:nvPr/>
        </p:nvPicPr>
        <p:blipFill>
          <a:blip r:embed="rId2"/>
          <a:srcRect l="-104" b="97667"/>
          <a:stretch>
            <a:fillRect/>
          </a:stretch>
        </p:blipFill>
        <p:spPr>
          <a:xfrm>
            <a:off x="-71470" y="-24"/>
            <a:ext cx="9215470" cy="1285884"/>
          </a:xfrm>
          <a:prstGeom prst="rect">
            <a:avLst/>
          </a:prstGeom>
        </p:spPr>
      </p:pic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3143240" y="274638"/>
            <a:ext cx="5543560" cy="2582858"/>
          </a:xfrm>
        </p:spPr>
        <p:txBody>
          <a:bodyPr/>
          <a:lstStyle/>
          <a:p>
            <a:pPr algn="r"/>
            <a:r>
              <a:rPr lang="it-IT" sz="5400" dirty="0" smtClean="0"/>
              <a:t>GRAZIE PER L’ATTENZIONE!</a:t>
            </a:r>
            <a:endParaRPr lang="it-IT" sz="5400" dirty="0"/>
          </a:p>
        </p:txBody>
      </p:sp>
      <p:pic>
        <p:nvPicPr>
          <p:cNvPr id="10" name="officeArt object"/>
          <p:cNvPicPr/>
          <p:nvPr/>
        </p:nvPicPr>
        <p:blipFill>
          <a:blip r:embed="rId3" cstate="print">
            <a:extLst/>
          </a:blip>
          <a:srcRect r="7621"/>
          <a:stretch>
            <a:fillRect/>
          </a:stretch>
        </p:blipFill>
        <p:spPr>
          <a:xfrm>
            <a:off x="0" y="5857892"/>
            <a:ext cx="3643306" cy="1000108"/>
          </a:xfrm>
          <a:prstGeom prst="rect">
            <a:avLst/>
          </a:prstGeom>
          <a:ln w="12700" cap="flat">
            <a:noFill/>
            <a:miter lim="400000"/>
          </a:ln>
          <a:effectLst/>
        </p:spPr>
      </p:pic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9BABC5-A888-4AC7-9BCF-5525FBA69884}" type="slidenum">
              <a:rPr lang="it-IT" smtClean="0"/>
              <a:pPr/>
              <a:t>22</a:t>
            </a:fld>
            <a:endParaRPr lang="it-I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500034" y="28572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it-IT" dirty="0" smtClean="0"/>
              <a:t>1. Resoconto attività </a:t>
            </a:r>
            <a:br>
              <a:rPr lang="it-IT" dirty="0" smtClean="0"/>
            </a:br>
            <a:r>
              <a:rPr lang="it-IT" dirty="0" smtClean="0"/>
              <a:t>2018-2019</a:t>
            </a:r>
            <a:br>
              <a:rPr lang="it-IT" dirty="0" smtClean="0"/>
            </a:br>
            <a:r>
              <a:rPr lang="it-IT" sz="2200" dirty="0" smtClean="0"/>
              <a:t> a cura di Prof.ssa </a:t>
            </a:r>
            <a:r>
              <a:rPr lang="it-IT" sz="2200" dirty="0" err="1" smtClean="0"/>
              <a:t>Mariapia</a:t>
            </a:r>
            <a:r>
              <a:rPr lang="it-IT" sz="2200" dirty="0" smtClean="0"/>
              <a:t> </a:t>
            </a:r>
            <a:r>
              <a:rPr lang="it-IT" sz="2200" dirty="0" err="1" smtClean="0"/>
              <a:t>Pieracci</a:t>
            </a:r>
            <a:r>
              <a:rPr lang="it-IT" sz="2200" dirty="0" smtClean="0"/>
              <a:t> </a:t>
            </a:r>
            <a:br>
              <a:rPr lang="it-IT" sz="2200" dirty="0" smtClean="0"/>
            </a:br>
            <a:r>
              <a:rPr lang="it-IT" sz="2200" dirty="0" smtClean="0"/>
              <a:t>( Ufficio Educazione </a:t>
            </a:r>
            <a:r>
              <a:rPr lang="it-IT" sz="2200" dirty="0" err="1" smtClean="0"/>
              <a:t>fisica-Usp</a:t>
            </a:r>
            <a:r>
              <a:rPr lang="it-IT" sz="2200" dirty="0" smtClean="0"/>
              <a:t> RE)</a:t>
            </a:r>
            <a:r>
              <a:rPr lang="it-IT" dirty="0" smtClean="0"/>
              <a:t/>
            </a:r>
            <a:br>
              <a:rPr lang="it-IT" dirty="0" smtClean="0"/>
            </a:br>
            <a:endParaRPr lang="it-IT" dirty="0"/>
          </a:p>
        </p:txBody>
      </p:sp>
      <p:pic>
        <p:nvPicPr>
          <p:cNvPr id="5" name="Segnaposto contenuto 4" descr="resoconto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214678" y="2714620"/>
            <a:ext cx="5572164" cy="3330916"/>
          </a:xfrm>
        </p:spPr>
      </p:pic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9BABC5-A888-4AC7-9BCF-5525FBA69884}" type="slidenum">
              <a:rPr lang="it-IT" smtClean="0"/>
              <a:pPr/>
              <a:t>3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38380685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582726"/>
          </a:xfrm>
        </p:spPr>
        <p:txBody>
          <a:bodyPr/>
          <a:lstStyle/>
          <a:p>
            <a:r>
              <a:rPr lang="it-IT" sz="3600" dirty="0" smtClean="0"/>
              <a:t>Karting in piazza 2-3-OTTOBRE</a:t>
            </a:r>
            <a:br>
              <a:rPr lang="it-IT" sz="3600" dirty="0" smtClean="0"/>
            </a:br>
            <a:r>
              <a:rPr lang="it-IT" sz="3600" dirty="0" smtClean="0"/>
              <a:t>Sara </a:t>
            </a:r>
            <a:r>
              <a:rPr lang="it-IT" sz="3600" dirty="0" err="1" smtClean="0"/>
              <a:t>Safe</a:t>
            </a:r>
            <a:r>
              <a:rPr lang="it-IT" sz="3600" dirty="0" smtClean="0"/>
              <a:t> Factor-29 OTTOBRE</a:t>
            </a:r>
            <a:r>
              <a:rPr lang="it-IT" dirty="0" smtClean="0"/>
              <a:t/>
            </a:r>
            <a:br>
              <a:rPr lang="it-IT" dirty="0" smtClean="0"/>
            </a:b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/>
            <a:r>
              <a:rPr lang="it-IT" sz="2800" dirty="0" smtClean="0"/>
              <a:t>A cura di ACI RE</a:t>
            </a:r>
          </a:p>
          <a:p>
            <a:pPr algn="ctr"/>
            <a:endParaRPr lang="it-IT" sz="1200" dirty="0" smtClean="0"/>
          </a:p>
          <a:p>
            <a:pPr algn="ctr"/>
            <a:r>
              <a:rPr lang="it-IT" sz="1400" dirty="0" smtClean="0">
                <a:hlinkClick r:id="rId2"/>
              </a:rPr>
              <a:t>http://www.acisport.it/</a:t>
            </a:r>
            <a:r>
              <a:rPr lang="it-IT" sz="1400" dirty="0" err="1" smtClean="0">
                <a:hlinkClick r:id="rId2"/>
              </a:rPr>
              <a:t>it</a:t>
            </a:r>
            <a:r>
              <a:rPr lang="it-IT" sz="1400" dirty="0" smtClean="0">
                <a:hlinkClick r:id="rId2"/>
              </a:rPr>
              <a:t>/</a:t>
            </a:r>
            <a:r>
              <a:rPr lang="it-IT" sz="1400" dirty="0" err="1" smtClean="0">
                <a:hlinkClick r:id="rId2"/>
              </a:rPr>
              <a:t>acisport</a:t>
            </a:r>
            <a:r>
              <a:rPr lang="it-IT" sz="1400" dirty="0" smtClean="0">
                <a:hlinkClick r:id="rId2"/>
              </a:rPr>
              <a:t>/news/notizie/43204/</a:t>
            </a:r>
            <a:r>
              <a:rPr lang="it-IT" sz="1400" dirty="0" err="1" smtClean="0">
                <a:hlinkClick r:id="rId2"/>
              </a:rPr>
              <a:t>karting-in-piazza-apre-la-sua-stagione-a-thiene</a:t>
            </a:r>
            <a:endParaRPr lang="it-IT" sz="1400" dirty="0" smtClean="0"/>
          </a:p>
          <a:p>
            <a:r>
              <a:rPr lang="it-IT" sz="1400" u="sng" dirty="0" smtClean="0">
                <a:hlinkClick r:id="rId3"/>
              </a:rPr>
              <a:t>https://www.sara.it › </a:t>
            </a:r>
            <a:r>
              <a:rPr lang="it-IT" sz="1400" u="sng" dirty="0" err="1" smtClean="0">
                <a:hlinkClick r:id="rId3"/>
              </a:rPr>
              <a:t>sara-per-te</a:t>
            </a:r>
            <a:r>
              <a:rPr lang="it-IT" sz="1400" u="sng" dirty="0" smtClean="0">
                <a:hlinkClick r:id="rId3"/>
              </a:rPr>
              <a:t> › </a:t>
            </a:r>
            <a:r>
              <a:rPr lang="it-IT" sz="1400" u="sng" dirty="0" err="1" smtClean="0">
                <a:hlinkClick r:id="rId3"/>
              </a:rPr>
              <a:t>sara-safe-factor</a:t>
            </a:r>
            <a:endParaRPr lang="it-IT" sz="1400" u="sng" dirty="0" smtClean="0">
              <a:hlinkClick r:id="rId3"/>
            </a:endParaRPr>
          </a:p>
          <a:p>
            <a:endParaRPr lang="it-IT" sz="1400" u="sng" dirty="0" smtClean="0">
              <a:hlinkClick r:id="rId3"/>
            </a:endParaRPr>
          </a:p>
          <a:p>
            <a:endParaRPr lang="it-IT" sz="1400" u="sng" dirty="0" smtClean="0">
              <a:hlinkClick r:id="rId3"/>
            </a:endParaRPr>
          </a:p>
          <a:p>
            <a:endParaRPr lang="it-IT" sz="1400" u="sng" dirty="0" smtClean="0">
              <a:hlinkClick r:id="rId3"/>
            </a:endParaRPr>
          </a:p>
          <a:p>
            <a:pPr>
              <a:buNone/>
            </a:pPr>
            <a:r>
              <a:rPr lang="it-IT" sz="1400" dirty="0" smtClean="0"/>
              <a:t/>
            </a:r>
            <a:br>
              <a:rPr lang="it-IT" sz="1400" dirty="0" smtClean="0"/>
            </a:br>
            <a:endParaRPr lang="it-IT" sz="1400" dirty="0"/>
          </a:p>
        </p:txBody>
      </p:sp>
      <p:pic>
        <p:nvPicPr>
          <p:cNvPr id="4" name="Immagine 3" descr="karting_piazza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57752" y="3357562"/>
            <a:ext cx="3449962" cy="2301763"/>
          </a:xfrm>
          <a:prstGeom prst="rect">
            <a:avLst/>
          </a:prstGeom>
        </p:spPr>
      </p:pic>
      <p:pic>
        <p:nvPicPr>
          <p:cNvPr id="6" name="Immagine 5" descr="logo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85852" y="4429132"/>
            <a:ext cx="1841270" cy="571429"/>
          </a:xfrm>
          <a:prstGeom prst="rect">
            <a:avLst/>
          </a:prstGeom>
        </p:spPr>
      </p:pic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9BABC5-A888-4AC7-9BCF-5525FBA69884}" type="slidenum">
              <a:rPr lang="it-IT" smtClean="0"/>
              <a:pPr/>
              <a:t>4</a:t>
            </a:fld>
            <a:endParaRPr lang="it-I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z="2800" dirty="0" smtClean="0"/>
              <a:t>SETTIMANA EDUCAZIONE STRADALE</a:t>
            </a:r>
            <a:br>
              <a:rPr lang="it-IT" sz="2800" dirty="0" smtClean="0"/>
            </a:br>
            <a:r>
              <a:rPr lang="it-IT" sz="2800" dirty="0" smtClean="0"/>
              <a:t>17-24 OTTOBRE CASTELNOVO NE’ MONTI </a:t>
            </a:r>
            <a:endParaRPr lang="it-IT" sz="2800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it-IT" sz="2000" dirty="0" smtClean="0"/>
              <a:t>EDIZIONE AUTUNNALE </a:t>
            </a:r>
            <a:r>
              <a:rPr lang="it-IT" sz="2000" dirty="0" err="1" smtClean="0"/>
              <a:t>DI</a:t>
            </a:r>
            <a:r>
              <a:rPr lang="it-IT" sz="2000" dirty="0" smtClean="0"/>
              <a:t> MAGGIO IN STRADA (SCUOLA PRIMARIA)</a:t>
            </a:r>
          </a:p>
          <a:p>
            <a:r>
              <a:rPr lang="it-IT" sz="2000" dirty="0" smtClean="0"/>
              <a:t>TRACK CRASH TEST SIMULATION (SCUOLA SECONDARIA SECONDO GRADO)</a:t>
            </a:r>
          </a:p>
          <a:p>
            <a:r>
              <a:rPr lang="it-IT" sz="2000" dirty="0" smtClean="0"/>
              <a:t>PROGETTI CON AUTOSCUOLE ED AGENZIE ASSICURATIVE (SCUOLA SECONDARIA DI PRIMO GRADO</a:t>
            </a:r>
            <a:r>
              <a:rPr lang="it-IT" sz="2800" dirty="0" smtClean="0"/>
              <a:t>)</a:t>
            </a:r>
            <a:endParaRPr lang="it-IT" sz="2800" dirty="0"/>
          </a:p>
        </p:txBody>
      </p:sp>
      <p:pic>
        <p:nvPicPr>
          <p:cNvPr id="4" name="Immagine 3" descr="Maggio_in_Strada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2857488" y="3857628"/>
            <a:ext cx="2786082" cy="2089563"/>
          </a:xfrm>
          <a:prstGeom prst="rect">
            <a:avLst/>
          </a:prstGeom>
          <a:ln w="76200">
            <a:solidFill>
              <a:srgbClr val="FF0000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9BABC5-A888-4AC7-9BCF-5525FBA69884}" type="slidenum">
              <a:rPr lang="it-IT" smtClean="0"/>
              <a:pPr/>
              <a:t>5</a:t>
            </a:fld>
            <a:endParaRPr lang="it-I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511288"/>
          </a:xfrm>
        </p:spPr>
        <p:txBody>
          <a:bodyPr/>
          <a:lstStyle/>
          <a:p>
            <a:r>
              <a:rPr lang="it-IT" sz="3200" dirty="0" err="1" smtClean="0"/>
              <a:t>Track</a:t>
            </a:r>
            <a:r>
              <a:rPr lang="it-IT" sz="3200" dirty="0" smtClean="0"/>
              <a:t> Crash Test </a:t>
            </a:r>
            <a:r>
              <a:rPr lang="it-IT" sz="3200" dirty="0" err="1" smtClean="0"/>
              <a:t>Simulation</a:t>
            </a:r>
            <a:r>
              <a:rPr lang="it-IT" sz="2800" dirty="0" smtClean="0"/>
              <a:t/>
            </a:r>
            <a:br>
              <a:rPr lang="it-IT" sz="2800" dirty="0" smtClean="0"/>
            </a:br>
            <a:r>
              <a:rPr lang="it-IT" sz="2800" dirty="0" smtClean="0"/>
              <a:t>16 ottobre RE-POLO MAKALLE’</a:t>
            </a:r>
            <a:br>
              <a:rPr lang="it-IT" sz="2800" dirty="0" smtClean="0"/>
            </a:br>
            <a:r>
              <a:rPr lang="it-IT" sz="2800" dirty="0" smtClean="0"/>
              <a:t>17 ottobre </a:t>
            </a:r>
            <a:r>
              <a:rPr lang="it-IT" sz="2800" dirty="0" err="1" smtClean="0"/>
              <a:t>Castelnovo</a:t>
            </a:r>
            <a:r>
              <a:rPr lang="it-IT" sz="2800" dirty="0" smtClean="0"/>
              <a:t> ne’ Monti</a:t>
            </a:r>
            <a:br>
              <a:rPr lang="it-IT" sz="2800" dirty="0" smtClean="0"/>
            </a:br>
            <a:r>
              <a:rPr lang="it-IT" sz="3200" dirty="0" smtClean="0"/>
              <a:t/>
            </a:r>
            <a:br>
              <a:rPr lang="it-IT" sz="3200" dirty="0" smtClean="0"/>
            </a:br>
            <a:endParaRPr lang="it-IT" sz="3200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dirty="0" smtClean="0"/>
              <a:t>Istituti Secondari di secondo grado</a:t>
            </a:r>
          </a:p>
          <a:p>
            <a:r>
              <a:rPr lang="it-IT" dirty="0" smtClean="0"/>
              <a:t>A cura </a:t>
            </a:r>
            <a:r>
              <a:rPr lang="it-IT" dirty="0" err="1" smtClean="0"/>
              <a:t>Usp</a:t>
            </a:r>
            <a:r>
              <a:rPr lang="it-IT" dirty="0" smtClean="0"/>
              <a:t> – Osservatorio Regionale Sicurezza stradale</a:t>
            </a:r>
          </a:p>
          <a:p>
            <a:r>
              <a:rPr lang="it-IT" sz="2000" u="sng" dirty="0" smtClean="0">
                <a:hlinkClick r:id="rId2"/>
              </a:rPr>
              <a:t>https://mobilita.regione.emilia-romagna.it › </a:t>
            </a:r>
            <a:r>
              <a:rPr lang="it-IT" sz="2000" u="sng" dirty="0" err="1" smtClean="0">
                <a:hlinkClick r:id="rId2"/>
              </a:rPr>
              <a:t>track-crash-test-simulation</a:t>
            </a:r>
            <a:endParaRPr lang="it-IT" sz="2000" u="sng" dirty="0" smtClean="0">
              <a:hlinkClick r:id="rId2"/>
            </a:endParaRPr>
          </a:p>
          <a:p>
            <a:endParaRPr lang="it-IT" dirty="0"/>
          </a:p>
        </p:txBody>
      </p:sp>
      <p:pic>
        <p:nvPicPr>
          <p:cNvPr id="5" name="Segnaposto contenuto 6" descr="2-prove-ribaltamento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29058" y="3857394"/>
            <a:ext cx="2737885" cy="2052294"/>
          </a:xfrm>
          <a:prstGeom prst="rect">
            <a:avLst/>
          </a:prstGeom>
          <a:ln w="76200">
            <a:solidFill>
              <a:srgbClr val="FF0000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9BABC5-A888-4AC7-9BCF-5525FBA69884}" type="slidenum">
              <a:rPr lang="it-IT" smtClean="0"/>
              <a:pPr/>
              <a:t>6</a:t>
            </a:fld>
            <a:endParaRPr lang="it-I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725602"/>
          </a:xfrm>
        </p:spPr>
        <p:txBody>
          <a:bodyPr/>
          <a:lstStyle/>
          <a:p>
            <a:r>
              <a:rPr lang="it-IT" sz="2000" dirty="0" smtClean="0"/>
              <a:t>Spettacolo teatrale </a:t>
            </a:r>
            <a:br>
              <a:rPr lang="it-IT" sz="2000" dirty="0" smtClean="0"/>
            </a:br>
            <a:r>
              <a:rPr lang="it-IT" sz="2000" dirty="0" smtClean="0"/>
              <a:t>“I Vulnerabili”</a:t>
            </a:r>
            <a:br>
              <a:rPr lang="it-IT" sz="2000" dirty="0" smtClean="0"/>
            </a:br>
            <a:r>
              <a:rPr lang="it-IT" sz="2000" dirty="0" smtClean="0"/>
              <a:t>Secondaria  </a:t>
            </a:r>
            <a:r>
              <a:rPr lang="it-IT" sz="2000" dirty="0" err="1" smtClean="0"/>
              <a:t>I°</a:t>
            </a:r>
            <a:r>
              <a:rPr lang="it-IT" sz="2000" dirty="0" smtClean="0"/>
              <a:t> E </a:t>
            </a:r>
            <a:r>
              <a:rPr lang="it-IT" sz="2000" dirty="0" err="1" smtClean="0"/>
              <a:t>II°</a:t>
            </a:r>
            <a:r>
              <a:rPr lang="it-IT" sz="2000" dirty="0" smtClean="0"/>
              <a:t> Grado</a:t>
            </a:r>
            <a:br>
              <a:rPr lang="it-IT" sz="2000" dirty="0" smtClean="0"/>
            </a:br>
            <a:r>
              <a:rPr lang="it-IT" sz="2000" i="1" dirty="0" smtClean="0">
                <a:solidFill>
                  <a:srgbClr val="000000"/>
                </a:solidFill>
                <a:latin typeface="Century Gothic"/>
              </a:rPr>
              <a:t>Cinema Cristallo -  20 novembre 2019</a:t>
            </a:r>
            <a:endParaRPr lang="it-IT" sz="2000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dirty="0" smtClean="0"/>
              <a:t>A cura </a:t>
            </a:r>
            <a:r>
              <a:rPr lang="it-IT" dirty="0" err="1" smtClean="0"/>
              <a:t>Usp</a:t>
            </a:r>
            <a:endParaRPr lang="it-IT" dirty="0" smtClean="0"/>
          </a:p>
          <a:p>
            <a:r>
              <a:rPr lang="it-IT" sz="2000" u="sng" dirty="0" smtClean="0">
                <a:hlinkClick r:id="rId2"/>
              </a:rPr>
              <a:t>https://www.zeldateatro.com/educational/i-vulnerabili/</a:t>
            </a:r>
            <a:endParaRPr lang="it-IT" sz="2000" u="sng" dirty="0" smtClean="0">
              <a:hlinkClick r:id="rId3"/>
            </a:endParaRPr>
          </a:p>
          <a:p>
            <a:endParaRPr lang="it-IT" dirty="0"/>
          </a:p>
        </p:txBody>
      </p:sp>
      <p:sp>
        <p:nvSpPr>
          <p:cNvPr id="5" name="Rettangolo 4"/>
          <p:cNvSpPr/>
          <p:nvPr/>
        </p:nvSpPr>
        <p:spPr>
          <a:xfrm>
            <a:off x="571472" y="2571745"/>
            <a:ext cx="4143404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Blip>
                <a:blip r:embed="rId4"/>
              </a:buBlip>
            </a:pPr>
            <a:r>
              <a:rPr lang="it-IT" sz="2800" u="sng" dirty="0" smtClean="0"/>
              <a:t>1° SPETTACOLO ore 9.00</a:t>
            </a:r>
            <a:r>
              <a:rPr lang="it-IT" sz="2800" dirty="0" smtClean="0"/>
              <a:t>: </a:t>
            </a:r>
          </a:p>
          <a:p>
            <a:pPr>
              <a:buNone/>
            </a:pPr>
            <a:r>
              <a:rPr lang="it-IT" sz="2800" dirty="0" smtClean="0"/>
              <a:t>classi </a:t>
            </a:r>
            <a:r>
              <a:rPr lang="it-IT" sz="2800" dirty="0" err="1" smtClean="0"/>
              <a:t>prime,seconde</a:t>
            </a:r>
            <a:r>
              <a:rPr lang="it-IT" sz="2800" dirty="0" smtClean="0"/>
              <a:t> e terze II° grado</a:t>
            </a:r>
          </a:p>
          <a:p>
            <a:pPr>
              <a:buNone/>
            </a:pPr>
            <a:r>
              <a:rPr lang="it-IT" sz="2800" dirty="0" smtClean="0"/>
              <a:t> </a:t>
            </a:r>
          </a:p>
          <a:p>
            <a:pPr>
              <a:buBlip>
                <a:blip r:embed="rId4"/>
              </a:buBlip>
            </a:pPr>
            <a:r>
              <a:rPr lang="it-IT" sz="2800" dirty="0" smtClean="0"/>
              <a:t> </a:t>
            </a:r>
            <a:r>
              <a:rPr lang="it-IT" sz="2800" u="sng" dirty="0" smtClean="0"/>
              <a:t>2° SPETTACOLO ore 11.00</a:t>
            </a:r>
            <a:r>
              <a:rPr lang="it-IT" sz="2800" dirty="0" smtClean="0"/>
              <a:t>:</a:t>
            </a:r>
          </a:p>
          <a:p>
            <a:pPr>
              <a:buNone/>
            </a:pPr>
            <a:r>
              <a:rPr lang="it-IT" sz="2800" dirty="0" smtClean="0"/>
              <a:t>classi prime e seconde I° grado</a:t>
            </a:r>
          </a:p>
          <a:p>
            <a:pPr>
              <a:buNone/>
            </a:pPr>
            <a:endParaRPr lang="it-IT" dirty="0" smtClean="0"/>
          </a:p>
          <a:p>
            <a:pPr>
              <a:buNone/>
            </a:pPr>
            <a:endParaRPr lang="it-IT" dirty="0"/>
          </a:p>
        </p:txBody>
      </p:sp>
      <p:pic>
        <p:nvPicPr>
          <p:cNvPr id="6" name="Immagine 5" descr="I-VULNERABILI-2.jpg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rcRect t="4255" b="4255"/>
          <a:stretch>
            <a:fillRect/>
          </a:stretch>
        </p:blipFill>
        <p:spPr>
          <a:xfrm>
            <a:off x="5786446" y="2928934"/>
            <a:ext cx="3222467" cy="2786082"/>
          </a:xfrm>
          <a:prstGeom prst="rect">
            <a:avLst/>
          </a:prstGeom>
        </p:spPr>
      </p:pic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9BABC5-A888-4AC7-9BCF-5525FBA69884}" type="slidenum">
              <a:rPr lang="it-IT" smtClean="0"/>
              <a:pPr/>
              <a:t>7</a:t>
            </a:fld>
            <a:endParaRPr lang="it-I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214282" y="274638"/>
            <a:ext cx="8715436" cy="1143000"/>
          </a:xfrm>
        </p:spPr>
        <p:txBody>
          <a:bodyPr/>
          <a:lstStyle/>
          <a:p>
            <a:r>
              <a:rPr lang="it-IT" sz="2400" dirty="0" err="1" smtClean="0"/>
              <a:t>Edustratombola</a:t>
            </a:r>
            <a:r>
              <a:rPr lang="it-IT" sz="2400" dirty="0" smtClean="0"/>
              <a:t/>
            </a:r>
            <a:br>
              <a:rPr lang="it-IT" sz="2400" dirty="0" smtClean="0"/>
            </a:br>
            <a:r>
              <a:rPr lang="it-IT" sz="2400" i="1" dirty="0" smtClean="0">
                <a:solidFill>
                  <a:srgbClr val="000000"/>
                </a:solidFill>
                <a:latin typeface="Century Gothic"/>
              </a:rPr>
              <a:t>Palazzetto dello Sport -  11 dicembre 2019 </a:t>
            </a:r>
            <a:br>
              <a:rPr lang="it-IT" sz="2400" i="1" dirty="0" smtClean="0">
                <a:solidFill>
                  <a:srgbClr val="000000"/>
                </a:solidFill>
                <a:latin typeface="Century Gothic"/>
              </a:rPr>
            </a:br>
            <a:r>
              <a:rPr lang="it-IT" sz="2400" i="1" dirty="0" smtClean="0">
                <a:solidFill>
                  <a:srgbClr val="000000"/>
                </a:solidFill>
                <a:latin typeface="Century Gothic"/>
              </a:rPr>
              <a:t>a cura Polizia Municipale-</a:t>
            </a:r>
            <a:r>
              <a:rPr lang="it-IT" sz="2400" i="1" dirty="0" err="1" smtClean="0">
                <a:solidFill>
                  <a:srgbClr val="000000"/>
                </a:solidFill>
                <a:latin typeface="Century Gothic"/>
              </a:rPr>
              <a:t>Usp</a:t>
            </a:r>
            <a:r>
              <a:rPr lang="it-IT" sz="2400" i="1" dirty="0" smtClean="0">
                <a:solidFill>
                  <a:srgbClr val="000000"/>
                </a:solidFill>
                <a:latin typeface="Century Gothic"/>
              </a:rPr>
              <a:t>-Aci</a:t>
            </a:r>
            <a:br>
              <a:rPr lang="it-IT" sz="2400" i="1" dirty="0" smtClean="0">
                <a:solidFill>
                  <a:srgbClr val="000000"/>
                </a:solidFill>
                <a:latin typeface="Century Gothic"/>
              </a:rPr>
            </a:br>
            <a:r>
              <a:rPr lang="it-IT" sz="2400" i="1" dirty="0" smtClean="0">
                <a:solidFill>
                  <a:srgbClr val="000000"/>
                </a:solidFill>
                <a:latin typeface="Century Gothic"/>
              </a:rPr>
              <a:t>scuola primaria</a:t>
            </a:r>
            <a:br>
              <a:rPr lang="it-IT" sz="2400" i="1" dirty="0" smtClean="0">
                <a:solidFill>
                  <a:srgbClr val="000000"/>
                </a:solidFill>
                <a:latin typeface="Century Gothic"/>
              </a:rPr>
            </a:br>
            <a:endParaRPr lang="it-IT" sz="2400" i="1" dirty="0"/>
          </a:p>
        </p:txBody>
      </p:sp>
      <p:pic>
        <p:nvPicPr>
          <p:cNvPr id="7" name="Immagine 6" descr="Edustratombola_logo.jpg">
            <a:hlinkClick r:id="rId3" action="ppaction://hlinkfile"/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75250" y="3981488"/>
            <a:ext cx="8825906" cy="1519214"/>
          </a:xfrm>
          <a:prstGeom prst="rect">
            <a:avLst/>
          </a:prstGeom>
        </p:spPr>
      </p:pic>
      <p:sp>
        <p:nvSpPr>
          <p:cNvPr id="5" name="Rettangolo 4"/>
          <p:cNvSpPr/>
          <p:nvPr/>
        </p:nvSpPr>
        <p:spPr>
          <a:xfrm>
            <a:off x="2214546" y="1928802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it-IT" dirty="0" smtClean="0">
                <a:hlinkClick r:id="rId5"/>
              </a:rPr>
              <a:t>https://www.reggionline.com/edustratombola-mille-bambini-a-scuola-di-educazione-stradale-foto/</a:t>
            </a:r>
            <a:endParaRPr lang="it-IT" dirty="0" smtClean="0"/>
          </a:p>
          <a:p>
            <a:endParaRPr lang="it-IT" dirty="0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9BABC5-A888-4AC7-9BCF-5525FBA69884}" type="slidenum">
              <a:rPr lang="it-IT" smtClean="0"/>
              <a:pPr/>
              <a:t>8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41368097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214282" y="142852"/>
            <a:ext cx="8715436" cy="1143000"/>
          </a:xfrm>
        </p:spPr>
        <p:txBody>
          <a:bodyPr/>
          <a:lstStyle/>
          <a:p>
            <a:r>
              <a:rPr lang="it-IT" sz="3600" dirty="0" smtClean="0"/>
              <a:t>Concorso di scrittura creativa “</a:t>
            </a:r>
            <a:r>
              <a:rPr lang="it-IT" sz="3600" dirty="0" err="1" smtClean="0"/>
              <a:t>Emoticon-Whatsapp</a:t>
            </a:r>
            <a:r>
              <a:rPr lang="it-IT" sz="3600" dirty="0" smtClean="0"/>
              <a:t>”</a:t>
            </a:r>
            <a:br>
              <a:rPr lang="it-IT" sz="3600" dirty="0" smtClean="0"/>
            </a:br>
            <a:r>
              <a:rPr lang="it-IT" sz="3600" dirty="0" smtClean="0"/>
              <a:t>Scuola Primaria</a:t>
            </a:r>
            <a:r>
              <a:rPr lang="it-IT" dirty="0" smtClean="0"/>
              <a:t/>
            </a:r>
            <a:br>
              <a:rPr lang="it-IT" dirty="0" smtClean="0"/>
            </a:br>
            <a:r>
              <a:rPr lang="it-IT" sz="3200" i="1" dirty="0" smtClean="0">
                <a:solidFill>
                  <a:srgbClr val="000000"/>
                </a:solidFill>
                <a:latin typeface="Century Gothic"/>
              </a:rPr>
              <a:t>Gennaio – Giugno 2020</a:t>
            </a:r>
            <a:endParaRPr lang="it-IT" sz="3200" i="1" dirty="0"/>
          </a:p>
        </p:txBody>
      </p:sp>
      <p:pic>
        <p:nvPicPr>
          <p:cNvPr id="7" name="Immagine 6" descr="Emoticon-Whatsapp-2018-740x346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00298" y="2928934"/>
            <a:ext cx="4593755" cy="2147891"/>
          </a:xfrm>
          <a:prstGeom prst="rect">
            <a:avLst/>
          </a:prstGeom>
        </p:spPr>
      </p:pic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9BABC5-A888-4AC7-9BCF-5525FBA69884}" type="slidenum">
              <a:rPr lang="it-IT" smtClean="0"/>
              <a:pPr/>
              <a:t>9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41368097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598</TotalTime>
  <Words>449</Words>
  <Application>Microsoft Office PowerPoint</Application>
  <PresentationFormat>Presentazione su schermo (4:3)</PresentationFormat>
  <Paragraphs>105</Paragraphs>
  <Slides>22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22</vt:i4>
      </vt:variant>
    </vt:vector>
  </HeadingPairs>
  <TitlesOfParts>
    <vt:vector size="23" baseType="lpstr">
      <vt:lpstr>Tema di Office</vt:lpstr>
      <vt:lpstr>CONFERENZA  EDUCAZIONE STRADALE 26 settembre 2019 Ufficio Educazione Fisica-Usp RE</vt:lpstr>
      <vt:lpstr>Ordine del giorno</vt:lpstr>
      <vt:lpstr>1. Resoconto attività  2018-2019  a cura di Prof.ssa Mariapia Pieracci  ( Ufficio Educazione fisica-Usp RE) </vt:lpstr>
      <vt:lpstr>Karting in piazza 2-3-OTTOBRE Sara Safe Factor-29 OTTOBRE </vt:lpstr>
      <vt:lpstr>SETTIMANA EDUCAZIONE STRADALE 17-24 OTTOBRE CASTELNOVO NE’ MONTI </vt:lpstr>
      <vt:lpstr>Track Crash Test Simulation 16 ottobre RE-POLO MAKALLE’ 17 ottobre Castelnovo ne’ Monti  </vt:lpstr>
      <vt:lpstr>Spettacolo teatrale  “I Vulnerabili” Secondaria  I° E II° Grado Cinema Cristallo -  20 novembre 2019</vt:lpstr>
      <vt:lpstr>Edustratombola Palazzetto dello Sport -  11 dicembre 2019  a cura Polizia Municipale-Usp-Aci scuola primaria </vt:lpstr>
      <vt:lpstr>Concorso di scrittura creativa “Emoticon-Whatsapp” Scuola Primaria Gennaio – Giugno 2020</vt:lpstr>
      <vt:lpstr>Party in Sicurezza Italghisa RE– 11 o 12 marzo 2020 classi terze Scuola secondaria I° grado a cura :Tavolo educazione stradale</vt:lpstr>
      <vt:lpstr>Tieni stretta la Vita Secondaria I° Grado Fuori Orario Taneto Gattatico  Marzo 2020 a cura :Croce Bianca S.Ilario-Luoghi di Prevenzione</vt:lpstr>
      <vt:lpstr>Maggio in strada  Scuola Primaria 11 maggio 2020 RE a cura: Tavolo educazione stradale</vt:lpstr>
      <vt:lpstr>Progetto Stradilandia Scuola dell’Infanzia Reggio Emilia – 28 maggio 2020 a cura :Tavolo educazione stradale  </vt:lpstr>
      <vt:lpstr> </vt:lpstr>
      <vt:lpstr>Progetto Icaro Scuola Secondaria I° e II° grado A cura : Polizia Stradale              </vt:lpstr>
      <vt:lpstr>Progetto Edustrada Istituti I° e II° grado A cura: ACI di Reggio Emilia    </vt:lpstr>
      <vt:lpstr>Mini manuale per muoverti nella tua citta’ </vt:lpstr>
      <vt:lpstr>LILT Progetto  Guadagnare Salute Istituti scolastici A.S. 2019-2020</vt:lpstr>
      <vt:lpstr>Progetto “Non berti la sicurezza” Scuola Secondaria II° grado a cura :Vigili del Fuoco Reggio Emilia</vt:lpstr>
      <vt:lpstr>Progetti di mobilità sostenibile a cura :Ufficio Mobilità Comune RE</vt:lpstr>
      <vt:lpstr>Pedala in sicurezza</vt:lpstr>
      <vt:lpstr>GRAZIE PER L’ATTENZIONE!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CONFERENZA EDUCAZIONE STRADALE</dc:title>
  <dc:creator>Administrator</dc:creator>
  <cp:lastModifiedBy>Utente</cp:lastModifiedBy>
  <cp:revision>66</cp:revision>
  <dcterms:created xsi:type="dcterms:W3CDTF">2018-10-12T10:10:46Z</dcterms:created>
  <dcterms:modified xsi:type="dcterms:W3CDTF">2019-09-26T10:43:21Z</dcterms:modified>
</cp:coreProperties>
</file>